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8229600" cx="14630400"/>
  <p:notesSz cx="8229600" cy="14630400"/>
  <p:embeddedFontLst>
    <p:embeddedFont>
      <p:font typeface="Roboto Slab"/>
      <p:regular r:id="rId38"/>
      <p:bold r:id="rId39"/>
    </p:embeddedFon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6.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Roboto-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Slab-bold.fntdata"/><Relationship Id="rId16" Type="http://schemas.openxmlformats.org/officeDocument/2006/relationships/slide" Target="slides/slide12.xml"/><Relationship Id="rId38" Type="http://schemas.openxmlformats.org/officeDocument/2006/relationships/font" Target="fonts/RobotoSlab-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 name="Google Shape;62;p1: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63" name="Google Shape;63;p1: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p5: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176" name="Google Shape;176;p5: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lang="en-US" sz="1200" strike="noStrike">
                <a:solidFill>
                  <a:schemeClr val="dk1"/>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7: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194" name="Google Shape;194;p7: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lang="en-US" sz="1200" strike="noStrike">
                <a:solidFill>
                  <a:schemeClr val="dk1"/>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p9: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12" name="Google Shape;212;p9: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lang="en-US" sz="1200" strike="noStrike">
                <a:solidFill>
                  <a:schemeClr val="dk1"/>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0: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p10: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229" name="Google Shape;229;p10: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lang="en-US" sz="1200" strike="noStrike">
                <a:solidFill>
                  <a:schemeClr val="dk1"/>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fef485354_0_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6fef485354_0_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3" name="Google Shape;253;g26fef485354_0_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fef485354_0_2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fef485354_0_2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9" name="Google Shape;259;g26fef485354_0_2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1f90df91a_0_1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1f90df91a_0_1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5" name="Google Shape;265;g2d1f90df91a_0_1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1f90df91a_0_1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1f90df91a_0_1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1" name="Google Shape;271;g2d1f90df91a_0_1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fef485354_0_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fef485354_0_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7" name="Google Shape;277;g26fef485354_0_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1f90df91a_0_2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d1f90df91a_0_2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3" name="Google Shape;283;g2d1f90df91a_0_2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fef485354_0_3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5" name="Google Shape;75;g26fef485354_0_3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 name="Google Shape;76;g26fef485354_0_3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d1f90df91a_0_2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d1f90df91a_0_2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9" name="Google Shape;289;g2d1f90df91a_0_2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6fef485354_0_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6fef485354_0_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5" name="Google Shape;295;g26fef485354_0_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1f90df91a_0_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1f90df91a_0_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 name="Google Shape;301;g2d1f90df91a_0_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1f90df91a_0_3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d1f90df91a_0_3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7" name="Google Shape;307;g2d1f90df91a_0_3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d1f90df91a_0_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d1f90df91a_0_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5" name="Google Shape;315;g2d1f90df91a_0_5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d1f90df91a_0_4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d1f90df91a_0_4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1" name="Google Shape;321;g2d1f90df91a_0_4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d1f90df91a_0_4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d1f90df91a_0_4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9" name="Google Shape;329;g2d1f90df91a_0_4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d1f90df91a_0_8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d1f90df91a_0_8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5" name="Google Shape;335;g2d1f90df91a_0_8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1f90df91a_0_10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d1f90df91a_0_10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3" name="Google Shape;343;g2d1f90df91a_0_10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d1f90df91a_0_7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d1f90df91a_0_7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0" name="Google Shape;350;g2d1f90df91a_0_7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fef485354_0_4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fef485354_0_4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 name="Google Shape;85;g26fef485354_0_4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d1f90df91a_0_12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d1f90df91a_0_12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8" name="Google Shape;358;g2d1f90df91a_0_12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d1f90df91a_0_8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d1f90df91a_0_8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6" name="Google Shape;366;g2d1f90df91a_0_8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d1f90df91a_0_9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d1f90df91a_0_9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5" name="Google Shape;375;g2d1f90df91a_0_9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6fef485354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6fef485354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3" name="Google Shape;383;g26fef485354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8: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101" name="Google Shape;101;p8: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lang="en-US" sz="1200" strike="noStrike">
                <a:solidFill>
                  <a:schemeClr val="dk1"/>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 name="Google Shape;118;p2: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119" name="Google Shape;119;p2: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lang="en-US" sz="1200" strike="noStrike">
                <a:solidFill>
                  <a:schemeClr val="dk1"/>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1f90df91a_0_11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d1f90df91a_0_11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 name="Google Shape;133;g2d1f90df91a_0_11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1f90df91a_0_11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1f90df91a_0_11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 name="Google Shape;139;g2d1f90df91a_0_11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1f90df91a_0_13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d1f90df91a_0_13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6" name="Google Shape;146;g2d1f90df91a_0_13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4:notes"/>
          <p:cNvSpPr txBox="1"/>
          <p:nvPr>
            <p:ph idx="1" type="body"/>
          </p:nvPr>
        </p:nvSpPr>
        <p:spPr>
          <a:xfrm>
            <a:off x="685800" y="4400640"/>
            <a:ext cx="5486040" cy="3600000"/>
          </a:xfrm>
          <a:prstGeom prst="rect">
            <a:avLst/>
          </a:prstGeom>
          <a:noFill/>
          <a:ln>
            <a:noFill/>
          </a:ln>
        </p:spPr>
        <p:txBody>
          <a:bodyPr anchorCtr="0" anchor="t" bIns="45700" lIns="91425" spcFirstLastPara="1" rIns="91425" wrap="square" tIns="45700">
            <a:noAutofit/>
          </a:bodyPr>
          <a:lstStyle/>
          <a:p>
            <a:pPr indent="0" lvl="0" marL="216000" rtl="0" algn="l">
              <a:spcBef>
                <a:spcPts val="0"/>
              </a:spcBef>
              <a:spcAft>
                <a:spcPts val="0"/>
              </a:spcAft>
              <a:buSzPts val="1800"/>
              <a:buNone/>
            </a:pPr>
            <a:r>
              <a:t/>
            </a:r>
            <a:endParaRPr b="0" sz="1800" strike="noStrike">
              <a:solidFill>
                <a:srgbClr val="000000"/>
              </a:solidFill>
              <a:latin typeface="Arial"/>
              <a:ea typeface="Arial"/>
              <a:cs typeface="Arial"/>
              <a:sym typeface="Arial"/>
            </a:endParaRPr>
          </a:p>
        </p:txBody>
      </p:sp>
      <p:sp>
        <p:nvSpPr>
          <p:cNvPr id="152" name="Google Shape;152;p4:notes"/>
          <p:cNvSpPr txBox="1"/>
          <p:nvPr>
            <p:ph idx="12" type="sldNum"/>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lang="en-US" sz="1200" strike="noStrike">
                <a:solidFill>
                  <a:schemeClr val="dk1"/>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 name="Shape 42"/>
        <p:cNvGrpSpPr/>
        <p:nvPr/>
      </p:nvGrpSpPr>
      <p:grpSpPr>
        <a:xfrm>
          <a:off x="0" y="0"/>
          <a:ext cx="0" cy="0"/>
          <a:chOff x="0" y="0"/>
          <a:chExt cx="0" cy="0"/>
        </a:xfrm>
      </p:grpSpPr>
      <p:sp>
        <p:nvSpPr>
          <p:cNvPr id="43" name="Google Shape;43;p11"/>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 type="body"/>
          </p:nvPr>
        </p:nvSpPr>
        <p:spPr>
          <a:xfrm>
            <a:off x="731520" y="1925640"/>
            <a:ext cx="1316700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1"/>
          <p:cNvSpPr txBox="1"/>
          <p:nvPr>
            <p:ph idx="2" type="body"/>
          </p:nvPr>
        </p:nvSpPr>
        <p:spPr>
          <a:xfrm>
            <a:off x="731520" y="4418640"/>
            <a:ext cx="1316700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 name="Shape 46"/>
        <p:cNvGrpSpPr/>
        <p:nvPr/>
      </p:nvGrpSpPr>
      <p:grpSpPr>
        <a:xfrm>
          <a:off x="0" y="0"/>
          <a:ext cx="0" cy="0"/>
          <a:chOff x="0" y="0"/>
          <a:chExt cx="0" cy="0"/>
        </a:xfrm>
      </p:grpSpPr>
      <p:sp>
        <p:nvSpPr>
          <p:cNvPr id="47" name="Google Shape;47;p12"/>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 type="body"/>
          </p:nvPr>
        </p:nvSpPr>
        <p:spPr>
          <a:xfrm>
            <a:off x="731520" y="1925640"/>
            <a:ext cx="642528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2" type="body"/>
          </p:nvPr>
        </p:nvSpPr>
        <p:spPr>
          <a:xfrm>
            <a:off x="7478280" y="1925640"/>
            <a:ext cx="642528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3" type="body"/>
          </p:nvPr>
        </p:nvSpPr>
        <p:spPr>
          <a:xfrm>
            <a:off x="731520" y="4418640"/>
            <a:ext cx="642528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4" type="body"/>
          </p:nvPr>
        </p:nvSpPr>
        <p:spPr>
          <a:xfrm>
            <a:off x="7478280" y="4418640"/>
            <a:ext cx="642528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 name="Shape 52"/>
        <p:cNvGrpSpPr/>
        <p:nvPr/>
      </p:nvGrpSpPr>
      <p:grpSpPr>
        <a:xfrm>
          <a:off x="0" y="0"/>
          <a:ext cx="0" cy="0"/>
          <a:chOff x="0" y="0"/>
          <a:chExt cx="0" cy="0"/>
        </a:xfrm>
      </p:grpSpPr>
      <p:sp>
        <p:nvSpPr>
          <p:cNvPr id="53" name="Google Shape;53;p13"/>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 type="body"/>
          </p:nvPr>
        </p:nvSpPr>
        <p:spPr>
          <a:xfrm>
            <a:off x="731520" y="1925640"/>
            <a:ext cx="423936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2" type="body"/>
          </p:nvPr>
        </p:nvSpPr>
        <p:spPr>
          <a:xfrm>
            <a:off x="5183280" y="1925640"/>
            <a:ext cx="423936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3" type="body"/>
          </p:nvPr>
        </p:nvSpPr>
        <p:spPr>
          <a:xfrm>
            <a:off x="9635040" y="1925640"/>
            <a:ext cx="423936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4" type="body"/>
          </p:nvPr>
        </p:nvSpPr>
        <p:spPr>
          <a:xfrm>
            <a:off x="731520" y="4418640"/>
            <a:ext cx="423936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5" type="body"/>
          </p:nvPr>
        </p:nvSpPr>
        <p:spPr>
          <a:xfrm>
            <a:off x="5183280" y="4418640"/>
            <a:ext cx="423936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6" type="body"/>
          </p:nvPr>
        </p:nvSpPr>
        <p:spPr>
          <a:xfrm>
            <a:off x="9635040" y="4418640"/>
            <a:ext cx="423936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
          <p:cNvSpPr txBox="1"/>
          <p:nvPr>
            <p:ph idx="1" type="subTitle"/>
          </p:nvPr>
        </p:nvSpPr>
        <p:spPr>
          <a:xfrm>
            <a:off x="731520" y="1925640"/>
            <a:ext cx="13167000" cy="4772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 name="Shape 16"/>
        <p:cNvGrpSpPr/>
        <p:nvPr/>
      </p:nvGrpSpPr>
      <p:grpSpPr>
        <a:xfrm>
          <a:off x="0" y="0"/>
          <a:ext cx="0" cy="0"/>
          <a:chOff x="0" y="0"/>
          <a:chExt cx="0" cy="0"/>
        </a:xfrm>
      </p:grpSpPr>
      <p:sp>
        <p:nvSpPr>
          <p:cNvPr id="17" name="Google Shape;17;p4"/>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
          <p:cNvSpPr txBox="1"/>
          <p:nvPr>
            <p:ph idx="1" type="body"/>
          </p:nvPr>
        </p:nvSpPr>
        <p:spPr>
          <a:xfrm>
            <a:off x="731520" y="1925640"/>
            <a:ext cx="6425280" cy="47725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 name="Google Shape;22;p5"/>
          <p:cNvSpPr txBox="1"/>
          <p:nvPr>
            <p:ph idx="2" type="body"/>
          </p:nvPr>
        </p:nvSpPr>
        <p:spPr>
          <a:xfrm>
            <a:off x="7478280" y="1925640"/>
            <a:ext cx="6425280" cy="47725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5" name="Shape 25"/>
        <p:cNvGrpSpPr/>
        <p:nvPr/>
      </p:nvGrpSpPr>
      <p:grpSpPr>
        <a:xfrm>
          <a:off x="0" y="0"/>
          <a:ext cx="0" cy="0"/>
          <a:chOff x="0" y="0"/>
          <a:chExt cx="0" cy="0"/>
        </a:xfrm>
      </p:grpSpPr>
      <p:sp>
        <p:nvSpPr>
          <p:cNvPr id="26" name="Google Shape;26;p7"/>
          <p:cNvSpPr txBox="1"/>
          <p:nvPr>
            <p:ph idx="1" type="subTitle"/>
          </p:nvPr>
        </p:nvSpPr>
        <p:spPr>
          <a:xfrm>
            <a:off x="731520" y="328320"/>
            <a:ext cx="13167000" cy="6369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8"/>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
          <p:cNvSpPr txBox="1"/>
          <p:nvPr>
            <p:ph idx="1" type="body"/>
          </p:nvPr>
        </p:nvSpPr>
        <p:spPr>
          <a:xfrm>
            <a:off x="731520" y="1925640"/>
            <a:ext cx="642528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2" type="body"/>
          </p:nvPr>
        </p:nvSpPr>
        <p:spPr>
          <a:xfrm>
            <a:off x="7478280" y="1925640"/>
            <a:ext cx="6425280" cy="47725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3" type="body"/>
          </p:nvPr>
        </p:nvSpPr>
        <p:spPr>
          <a:xfrm>
            <a:off x="731520" y="4418640"/>
            <a:ext cx="642528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9"/>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9"/>
          <p:cNvSpPr txBox="1"/>
          <p:nvPr>
            <p:ph idx="1" type="body"/>
          </p:nvPr>
        </p:nvSpPr>
        <p:spPr>
          <a:xfrm>
            <a:off x="731520" y="1925640"/>
            <a:ext cx="6425280" cy="47725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2" type="body"/>
          </p:nvPr>
        </p:nvSpPr>
        <p:spPr>
          <a:xfrm>
            <a:off x="7478280" y="1925640"/>
            <a:ext cx="642528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3" type="body"/>
          </p:nvPr>
        </p:nvSpPr>
        <p:spPr>
          <a:xfrm>
            <a:off x="7478280" y="4418640"/>
            <a:ext cx="642528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10"/>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
          <p:cNvSpPr txBox="1"/>
          <p:nvPr>
            <p:ph idx="1" type="body"/>
          </p:nvPr>
        </p:nvSpPr>
        <p:spPr>
          <a:xfrm>
            <a:off x="731520" y="1925640"/>
            <a:ext cx="642528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2" type="body"/>
          </p:nvPr>
        </p:nvSpPr>
        <p:spPr>
          <a:xfrm>
            <a:off x="7478280" y="1925640"/>
            <a:ext cx="642528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3" type="body"/>
          </p:nvPr>
        </p:nvSpPr>
        <p:spPr>
          <a:xfrm>
            <a:off x="731520" y="4418640"/>
            <a:ext cx="13167000" cy="2276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731520" y="328320"/>
            <a:ext cx="13167000" cy="13737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 type="body"/>
          </p:nvPr>
        </p:nvSpPr>
        <p:spPr>
          <a:xfrm>
            <a:off x="731520" y="1925640"/>
            <a:ext cx="13167000" cy="47725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med">
        <p14:gallery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4.png"/><Relationship Id="rId13" Type="http://schemas.openxmlformats.org/officeDocument/2006/relationships/image" Target="../media/image12.png"/><Relationship Id="rId12"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github.com/infinity-boi/synergy-link" TargetMode="External"/><Relationship Id="rId4" Type="http://schemas.openxmlformats.org/officeDocument/2006/relationships/hyperlink" Target="https://github.com/infinity-boi/synergy-li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0" y="0"/>
            <a:ext cx="14630040" cy="8229240"/>
          </a:xfrm>
          <a:prstGeom prst="rect">
            <a:avLst/>
          </a:prstGeom>
          <a:solidFill>
            <a:srgbClr val="EDF1F8"/>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 name="Google Shape;66;p14"/>
          <p:cNvSpPr/>
          <p:nvPr/>
        </p:nvSpPr>
        <p:spPr>
          <a:xfrm>
            <a:off x="0" y="0"/>
            <a:ext cx="14630040" cy="8231040"/>
          </a:xfrm>
          <a:prstGeom prst="rect">
            <a:avLst/>
          </a:prstGeom>
          <a:solidFill>
            <a:srgbClr val="FBFCFE"/>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descr="preencoded.png" id="67" name="Google Shape;67;p14"/>
          <p:cNvPicPr preferRelativeResize="0"/>
          <p:nvPr/>
        </p:nvPicPr>
        <p:blipFill rotWithShape="1">
          <a:blip r:embed="rId3">
            <a:alphaModFix/>
          </a:blip>
          <a:srcRect b="0" l="0" r="0" t="0"/>
          <a:stretch/>
        </p:blipFill>
        <p:spPr>
          <a:xfrm>
            <a:off x="-7560" y="0"/>
            <a:ext cx="5486040" cy="8231040"/>
          </a:xfrm>
          <a:prstGeom prst="rect">
            <a:avLst/>
          </a:prstGeom>
          <a:noFill/>
          <a:ln>
            <a:noFill/>
          </a:ln>
        </p:spPr>
      </p:pic>
      <p:sp>
        <p:nvSpPr>
          <p:cNvPr id="68" name="Google Shape;68;p14"/>
          <p:cNvSpPr/>
          <p:nvPr/>
        </p:nvSpPr>
        <p:spPr>
          <a:xfrm>
            <a:off x="5894149" y="864125"/>
            <a:ext cx="8328000" cy="4690800"/>
          </a:xfrm>
          <a:prstGeom prst="rect">
            <a:avLst/>
          </a:prstGeom>
          <a:noFill/>
          <a:ln>
            <a:noFill/>
          </a:ln>
        </p:spPr>
        <p:txBody>
          <a:bodyPr anchorCtr="0" anchor="t" bIns="45000" lIns="90000" spcFirstLastPara="1" rIns="90000" wrap="square" tIns="45000">
            <a:noAutofit/>
          </a:bodyPr>
          <a:lstStyle/>
          <a:p>
            <a:pPr indent="0" lvl="0" marL="0" marR="0" rtl="0" algn="l">
              <a:lnSpc>
                <a:spcPct val="124991"/>
              </a:lnSpc>
              <a:spcBef>
                <a:spcPts val="0"/>
              </a:spcBef>
              <a:spcAft>
                <a:spcPts val="0"/>
              </a:spcAft>
              <a:buNone/>
            </a:pPr>
            <a:r>
              <a:rPr b="0" lang="en-US" sz="4710" strike="noStrike">
                <a:solidFill>
                  <a:srgbClr val="476FD6"/>
                </a:solidFill>
                <a:latin typeface="Roboto Slab"/>
                <a:ea typeface="Roboto Slab"/>
                <a:cs typeface="Roboto Slab"/>
                <a:sym typeface="Roboto Slab"/>
              </a:rPr>
              <a:t>Synergy Link: Connecting Personalities for Meaningful Conversations</a:t>
            </a:r>
            <a:endParaRPr b="0" sz="4710" strike="noStrike">
              <a:solidFill>
                <a:srgbClr val="000000"/>
              </a:solidFill>
              <a:latin typeface="Arial"/>
              <a:ea typeface="Arial"/>
              <a:cs typeface="Arial"/>
              <a:sym typeface="Arial"/>
            </a:endParaRPr>
          </a:p>
        </p:txBody>
      </p:sp>
      <p:sp>
        <p:nvSpPr>
          <p:cNvPr id="69" name="Google Shape;69;p14"/>
          <p:cNvSpPr/>
          <p:nvPr/>
        </p:nvSpPr>
        <p:spPr>
          <a:xfrm>
            <a:off x="6302160" y="4638590"/>
            <a:ext cx="7512000" cy="1391700"/>
          </a:xfrm>
          <a:prstGeom prst="rect">
            <a:avLst/>
          </a:prstGeom>
          <a:noFill/>
          <a:ln>
            <a:noFill/>
          </a:ln>
        </p:spPr>
        <p:txBody>
          <a:bodyPr anchorCtr="0" anchor="t" bIns="45000" lIns="90000" spcFirstLastPara="1" rIns="90000" wrap="square" tIns="45000">
            <a:noAutofit/>
          </a:bodyPr>
          <a:lstStyle/>
          <a:p>
            <a:pPr indent="0" lvl="0" marL="0" marR="0" rtl="0" algn="l">
              <a:lnSpc>
                <a:spcPct val="160292"/>
              </a:lnSpc>
              <a:spcBef>
                <a:spcPts val="0"/>
              </a:spcBef>
              <a:spcAft>
                <a:spcPts val="0"/>
              </a:spcAft>
              <a:buNone/>
            </a:pPr>
            <a:r>
              <a:rPr b="0" lang="en-US" sz="1710" strike="noStrike">
                <a:solidFill>
                  <a:srgbClr val="15213F"/>
                </a:solidFill>
                <a:latin typeface="Roboto"/>
                <a:ea typeface="Roboto"/>
                <a:cs typeface="Roboto"/>
                <a:sym typeface="Roboto"/>
              </a:rPr>
              <a:t>Synergy Link is a chat platform that goes beyond random connections. Our platform uses the MBTI personality assessment and goal setting tools to connect you with individuals who share your personality type and aspirations, fostering friendships, collaborations, and a supportive network.</a:t>
            </a:r>
            <a:endParaRPr b="0" sz="1710" strike="noStrike">
              <a:solidFill>
                <a:srgbClr val="000000"/>
              </a:solidFill>
              <a:latin typeface="Arial"/>
              <a:ea typeface="Arial"/>
              <a:cs typeface="Arial"/>
              <a:sym typeface="Arial"/>
            </a:endParaRPr>
          </a:p>
        </p:txBody>
      </p:sp>
      <p:sp>
        <p:nvSpPr>
          <p:cNvPr id="70" name="Google Shape;70;p14"/>
          <p:cNvSpPr/>
          <p:nvPr/>
        </p:nvSpPr>
        <p:spPr>
          <a:xfrm>
            <a:off x="6302160" y="7268760"/>
            <a:ext cx="347760" cy="347760"/>
          </a:xfrm>
          <a:prstGeom prst="roundRect">
            <a:avLst>
              <a:gd fmla="val 26271725" name="adj"/>
            </a:avLst>
          </a:prstGeom>
          <a:noFill/>
          <a:ln cap="flat" cmpd="sng" w="9525">
            <a:solidFill>
              <a:srgbClr val="FFFFFF"/>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descr="preencoded.png" id="71" name="Google Shape;71;p14"/>
          <p:cNvPicPr preferRelativeResize="0"/>
          <p:nvPr/>
        </p:nvPicPr>
        <p:blipFill rotWithShape="1">
          <a:blip r:embed="rId4">
            <a:alphaModFix/>
          </a:blip>
          <a:srcRect b="0" l="0" r="0" t="0"/>
          <a:stretch/>
        </p:blipFill>
        <p:spPr>
          <a:xfrm>
            <a:off x="6309720" y="7276320"/>
            <a:ext cx="332280" cy="332280"/>
          </a:xfrm>
          <a:prstGeom prst="rect">
            <a:avLst/>
          </a:prstGeom>
          <a:noFill/>
          <a:ln>
            <a:noFill/>
          </a:ln>
        </p:spPr>
      </p:pic>
      <p:sp>
        <p:nvSpPr>
          <p:cNvPr id="72" name="Google Shape;72;p14"/>
          <p:cNvSpPr/>
          <p:nvPr/>
        </p:nvSpPr>
        <p:spPr>
          <a:xfrm>
            <a:off x="6759000" y="7252200"/>
            <a:ext cx="5486100" cy="380100"/>
          </a:xfrm>
          <a:prstGeom prst="rect">
            <a:avLst/>
          </a:prstGeom>
          <a:noFill/>
          <a:ln>
            <a:noFill/>
          </a:ln>
        </p:spPr>
        <p:txBody>
          <a:bodyPr anchorCtr="0" anchor="t" bIns="45000" lIns="90000" spcFirstLastPara="1" rIns="90000" wrap="square" tIns="45000">
            <a:noAutofit/>
          </a:bodyPr>
          <a:lstStyle/>
          <a:p>
            <a:pPr indent="0" lvl="0" marL="0" marR="0" rtl="0" algn="l">
              <a:lnSpc>
                <a:spcPct val="140140"/>
              </a:lnSpc>
              <a:spcBef>
                <a:spcPts val="0"/>
              </a:spcBef>
              <a:spcAft>
                <a:spcPts val="0"/>
              </a:spcAft>
              <a:buNone/>
            </a:pPr>
            <a:r>
              <a:rPr b="1" lang="en-US" sz="2140" strike="noStrike">
                <a:solidFill>
                  <a:srgbClr val="15213F"/>
                </a:solidFill>
                <a:latin typeface="Roboto"/>
                <a:ea typeface="Roboto"/>
                <a:cs typeface="Roboto"/>
                <a:sym typeface="Roboto"/>
              </a:rPr>
              <a:t>by Gourav Singh Chauhan</a:t>
            </a:r>
            <a:endParaRPr b="1" sz="2140" strike="noStrike">
              <a:solidFill>
                <a:srgbClr val="15213F"/>
              </a:solidFill>
              <a:latin typeface="Roboto"/>
              <a:ea typeface="Roboto"/>
              <a:cs typeface="Roboto"/>
              <a:sym typeface="Roboto"/>
            </a:endParaRPr>
          </a:p>
          <a:p>
            <a:pPr indent="0" lvl="0" marL="0" marR="0" rtl="0" algn="l">
              <a:lnSpc>
                <a:spcPct val="140140"/>
              </a:lnSpc>
              <a:spcBef>
                <a:spcPts val="0"/>
              </a:spcBef>
              <a:spcAft>
                <a:spcPts val="0"/>
              </a:spcAft>
              <a:buNone/>
            </a:pPr>
            <a:r>
              <a:rPr b="1" lang="en-US" sz="1640">
                <a:solidFill>
                  <a:srgbClr val="15213F"/>
                </a:solidFill>
                <a:latin typeface="Roboto"/>
                <a:ea typeface="Roboto"/>
                <a:cs typeface="Roboto"/>
                <a:sym typeface="Roboto"/>
              </a:rPr>
              <a:t>12112430</a:t>
            </a:r>
            <a:endParaRPr b="1" sz="1640">
              <a:solidFill>
                <a:srgbClr val="15213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1000"/>
                                        <p:tgtEl>
                                          <p:spTgt spid="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p:nvPr/>
        </p:nvSpPr>
        <p:spPr>
          <a:xfrm>
            <a:off x="0" y="0"/>
            <a:ext cx="14630040" cy="8229240"/>
          </a:xfrm>
          <a:prstGeom prst="rect">
            <a:avLst/>
          </a:prstGeom>
          <a:solidFill>
            <a:srgbClr val="EDF1F8"/>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 name="Google Shape;179;p23"/>
          <p:cNvSpPr/>
          <p:nvPr/>
        </p:nvSpPr>
        <p:spPr>
          <a:xfrm>
            <a:off x="0" y="0"/>
            <a:ext cx="14630040" cy="8229240"/>
          </a:xfrm>
          <a:prstGeom prst="rect">
            <a:avLst/>
          </a:prstGeom>
          <a:solidFill>
            <a:srgbClr val="FBFCFE"/>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descr="preencoded.png" id="180" name="Google Shape;180;p23"/>
          <p:cNvPicPr preferRelativeResize="0"/>
          <p:nvPr/>
        </p:nvPicPr>
        <p:blipFill rotWithShape="1">
          <a:blip r:embed="rId3">
            <a:alphaModFix/>
          </a:blip>
          <a:srcRect b="0" l="0" r="0" t="0"/>
          <a:stretch/>
        </p:blipFill>
        <p:spPr>
          <a:xfrm>
            <a:off x="-7560" y="0"/>
            <a:ext cx="3657240" cy="8229240"/>
          </a:xfrm>
          <a:prstGeom prst="rect">
            <a:avLst/>
          </a:prstGeom>
          <a:noFill/>
          <a:ln>
            <a:noFill/>
          </a:ln>
        </p:spPr>
      </p:pic>
      <p:sp>
        <p:nvSpPr>
          <p:cNvPr id="181" name="Google Shape;181;p23"/>
          <p:cNvSpPr/>
          <p:nvPr/>
        </p:nvSpPr>
        <p:spPr>
          <a:xfrm>
            <a:off x="4490650" y="1147675"/>
            <a:ext cx="8610300" cy="694200"/>
          </a:xfrm>
          <a:prstGeom prst="rect">
            <a:avLst/>
          </a:prstGeom>
          <a:noFill/>
          <a:ln>
            <a:noFill/>
          </a:ln>
        </p:spPr>
        <p:txBody>
          <a:bodyPr anchorCtr="0" anchor="t" bIns="45000" lIns="90000" spcFirstLastPara="1" rIns="90000" wrap="square" tIns="45000">
            <a:noAutofit/>
          </a:bodyPr>
          <a:lstStyle/>
          <a:p>
            <a:pPr indent="0" lvl="0" marL="0" marR="0" rtl="0" algn="l">
              <a:lnSpc>
                <a:spcPct val="125125"/>
              </a:lnSpc>
              <a:spcBef>
                <a:spcPts val="0"/>
              </a:spcBef>
              <a:spcAft>
                <a:spcPts val="0"/>
              </a:spcAft>
              <a:buNone/>
            </a:pPr>
            <a:r>
              <a:rPr b="0" lang="en-US" sz="4370" strike="noStrike">
                <a:solidFill>
                  <a:srgbClr val="476FD6"/>
                </a:solidFill>
                <a:latin typeface="Roboto Slab"/>
                <a:ea typeface="Roboto Slab"/>
                <a:cs typeface="Roboto Slab"/>
                <a:sym typeface="Roboto Slab"/>
              </a:rPr>
              <a:t>Who is Synergy Link For?</a:t>
            </a:r>
            <a:endParaRPr b="0" sz="4370" strike="noStrike">
              <a:solidFill>
                <a:srgbClr val="000000"/>
              </a:solidFill>
              <a:latin typeface="Arial"/>
              <a:ea typeface="Arial"/>
              <a:cs typeface="Arial"/>
              <a:sym typeface="Arial"/>
            </a:endParaRPr>
          </a:p>
        </p:txBody>
      </p:sp>
      <p:sp>
        <p:nvSpPr>
          <p:cNvPr id="182" name="Google Shape;182;p23"/>
          <p:cNvSpPr/>
          <p:nvPr/>
        </p:nvSpPr>
        <p:spPr>
          <a:xfrm>
            <a:off x="4490640" y="2175120"/>
            <a:ext cx="4541760" cy="3048480"/>
          </a:xfrm>
          <a:prstGeom prst="roundRect">
            <a:avLst>
              <a:gd fmla="val 4373" name="adj"/>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 name="Google Shape;183;p23"/>
          <p:cNvSpPr/>
          <p:nvPr/>
        </p:nvSpPr>
        <p:spPr>
          <a:xfrm>
            <a:off x="4713120" y="2397600"/>
            <a:ext cx="4097520" cy="69408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Individuals Seeking Connections</a:t>
            </a:r>
            <a:endParaRPr b="0" sz="2190" strike="noStrike">
              <a:solidFill>
                <a:srgbClr val="000000"/>
              </a:solidFill>
              <a:latin typeface="Arial"/>
              <a:ea typeface="Arial"/>
              <a:cs typeface="Arial"/>
              <a:sym typeface="Arial"/>
            </a:endParaRPr>
          </a:p>
        </p:txBody>
      </p:sp>
      <p:sp>
        <p:nvSpPr>
          <p:cNvPr id="184" name="Google Shape;184;p23"/>
          <p:cNvSpPr/>
          <p:nvPr/>
        </p:nvSpPr>
        <p:spPr>
          <a:xfrm>
            <a:off x="4713120" y="3224880"/>
            <a:ext cx="4097520" cy="142128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Synergy Link is for those who are looking to expand their social circle and connect with people who truly understand them based on personality and shared goals.</a:t>
            </a:r>
            <a:endParaRPr b="0" sz="1750" strike="noStrike">
              <a:solidFill>
                <a:srgbClr val="000000"/>
              </a:solidFill>
              <a:latin typeface="Arial"/>
              <a:ea typeface="Arial"/>
              <a:cs typeface="Arial"/>
              <a:sym typeface="Arial"/>
            </a:endParaRPr>
          </a:p>
        </p:txBody>
      </p:sp>
      <p:sp>
        <p:nvSpPr>
          <p:cNvPr id="185" name="Google Shape;185;p23"/>
          <p:cNvSpPr/>
          <p:nvPr/>
        </p:nvSpPr>
        <p:spPr>
          <a:xfrm>
            <a:off x="9255240" y="2175120"/>
            <a:ext cx="4541760" cy="3048480"/>
          </a:xfrm>
          <a:prstGeom prst="roundRect">
            <a:avLst>
              <a:gd fmla="val 4373" name="adj"/>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 name="Google Shape;186;p23"/>
          <p:cNvSpPr/>
          <p:nvPr/>
        </p:nvSpPr>
        <p:spPr>
          <a:xfrm>
            <a:off x="9477360" y="2397600"/>
            <a:ext cx="4097520" cy="69408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Those Seeking Meaningful Interactions</a:t>
            </a:r>
            <a:endParaRPr b="0" sz="2190" strike="noStrike">
              <a:solidFill>
                <a:srgbClr val="000000"/>
              </a:solidFill>
              <a:latin typeface="Arial"/>
              <a:ea typeface="Arial"/>
              <a:cs typeface="Arial"/>
              <a:sym typeface="Arial"/>
            </a:endParaRPr>
          </a:p>
        </p:txBody>
      </p:sp>
      <p:sp>
        <p:nvSpPr>
          <p:cNvPr id="187" name="Google Shape;187;p23"/>
          <p:cNvSpPr/>
          <p:nvPr/>
        </p:nvSpPr>
        <p:spPr>
          <a:xfrm>
            <a:off x="9477360" y="3224880"/>
            <a:ext cx="4097520" cy="177660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Synergy Link is for people who value stimulating conversations and meaningful online interactions, going beyond the superficial connections often found on other platforms.</a:t>
            </a:r>
            <a:endParaRPr b="0" sz="1750" strike="noStrike">
              <a:solidFill>
                <a:srgbClr val="000000"/>
              </a:solidFill>
              <a:latin typeface="Arial"/>
              <a:ea typeface="Arial"/>
              <a:cs typeface="Arial"/>
              <a:sym typeface="Arial"/>
            </a:endParaRPr>
          </a:p>
        </p:txBody>
      </p:sp>
      <p:sp>
        <p:nvSpPr>
          <p:cNvPr id="188" name="Google Shape;188;p23"/>
          <p:cNvSpPr/>
          <p:nvPr/>
        </p:nvSpPr>
        <p:spPr>
          <a:xfrm>
            <a:off x="4490640" y="5446440"/>
            <a:ext cx="9306000" cy="1635120"/>
          </a:xfrm>
          <a:prstGeom prst="roundRect">
            <a:avLst>
              <a:gd fmla="val 8151" name="adj"/>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 name="Google Shape;189;p23"/>
          <p:cNvSpPr/>
          <p:nvPr/>
        </p:nvSpPr>
        <p:spPr>
          <a:xfrm>
            <a:off x="4713127" y="5668550"/>
            <a:ext cx="7541100" cy="34680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Those Who Value Personality Compatibility</a:t>
            </a:r>
            <a:endParaRPr b="0" sz="2190" strike="noStrike">
              <a:solidFill>
                <a:srgbClr val="000000"/>
              </a:solidFill>
              <a:latin typeface="Arial"/>
              <a:ea typeface="Arial"/>
              <a:cs typeface="Arial"/>
              <a:sym typeface="Arial"/>
            </a:endParaRPr>
          </a:p>
        </p:txBody>
      </p:sp>
      <p:sp>
        <p:nvSpPr>
          <p:cNvPr id="190" name="Google Shape;190;p23"/>
          <p:cNvSpPr/>
          <p:nvPr/>
        </p:nvSpPr>
        <p:spPr>
          <a:xfrm>
            <a:off x="4713120" y="6149160"/>
            <a:ext cx="8861760" cy="71028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Synergy Link is for individuals who prioritize personality compatibility in their friendships and connections, seeking to build genuine relationships with like-minded individuals.</a:t>
            </a:r>
            <a:endParaRPr b="0" sz="1750"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p:nvPr/>
        </p:nvSpPr>
        <p:spPr>
          <a:xfrm>
            <a:off x="0" y="0"/>
            <a:ext cx="14630040" cy="8229240"/>
          </a:xfrm>
          <a:prstGeom prst="rect">
            <a:avLst/>
          </a:prstGeom>
          <a:solidFill>
            <a:srgbClr val="EDF1F8"/>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 name="Google Shape;197;p24"/>
          <p:cNvSpPr/>
          <p:nvPr/>
        </p:nvSpPr>
        <p:spPr>
          <a:xfrm>
            <a:off x="0" y="0"/>
            <a:ext cx="14630040" cy="8230320"/>
          </a:xfrm>
          <a:prstGeom prst="rect">
            <a:avLst/>
          </a:prstGeom>
          <a:solidFill>
            <a:srgbClr val="FBFCFE"/>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descr="preencoded.png" id="198" name="Google Shape;198;p24"/>
          <p:cNvPicPr preferRelativeResize="0"/>
          <p:nvPr/>
        </p:nvPicPr>
        <p:blipFill rotWithShape="1">
          <a:blip r:embed="rId3">
            <a:alphaModFix/>
          </a:blip>
          <a:srcRect b="0" l="0" r="0" t="0"/>
          <a:stretch/>
        </p:blipFill>
        <p:spPr>
          <a:xfrm>
            <a:off x="-7560" y="0"/>
            <a:ext cx="3657240" cy="8230320"/>
          </a:xfrm>
          <a:prstGeom prst="rect">
            <a:avLst/>
          </a:prstGeom>
          <a:noFill/>
          <a:ln>
            <a:noFill/>
          </a:ln>
        </p:spPr>
      </p:pic>
      <p:sp>
        <p:nvSpPr>
          <p:cNvPr id="199" name="Google Shape;199;p24"/>
          <p:cNvSpPr/>
          <p:nvPr/>
        </p:nvSpPr>
        <p:spPr>
          <a:xfrm>
            <a:off x="4486320" y="607680"/>
            <a:ext cx="9315360" cy="1380600"/>
          </a:xfrm>
          <a:prstGeom prst="rect">
            <a:avLst/>
          </a:prstGeom>
          <a:noFill/>
          <a:ln>
            <a:noFill/>
          </a:ln>
        </p:spPr>
        <p:txBody>
          <a:bodyPr anchorCtr="0" anchor="t" bIns="45000" lIns="90000" spcFirstLastPara="1" rIns="90000" wrap="square" tIns="45000">
            <a:noAutofit/>
          </a:bodyPr>
          <a:lstStyle/>
          <a:p>
            <a:pPr indent="0" lvl="0" marL="0" marR="0" rtl="0" algn="l">
              <a:lnSpc>
                <a:spcPct val="124988"/>
              </a:lnSpc>
              <a:spcBef>
                <a:spcPts val="0"/>
              </a:spcBef>
              <a:spcAft>
                <a:spcPts val="0"/>
              </a:spcAft>
              <a:buNone/>
            </a:pPr>
            <a:r>
              <a:rPr b="0" lang="en-US" sz="4350" strike="noStrike">
                <a:solidFill>
                  <a:srgbClr val="476FD6"/>
                </a:solidFill>
                <a:latin typeface="Roboto Slab"/>
                <a:ea typeface="Roboto Slab"/>
                <a:cs typeface="Roboto Slab"/>
                <a:sym typeface="Roboto Slab"/>
              </a:rPr>
              <a:t>Synergy Link: Beyond a Chat Platform</a:t>
            </a:r>
            <a:endParaRPr b="0" sz="4350" strike="noStrike">
              <a:solidFill>
                <a:srgbClr val="000000"/>
              </a:solidFill>
              <a:latin typeface="Arial"/>
              <a:ea typeface="Arial"/>
              <a:cs typeface="Arial"/>
              <a:sym typeface="Arial"/>
            </a:endParaRPr>
          </a:p>
        </p:txBody>
      </p:sp>
      <p:pic>
        <p:nvPicPr>
          <p:cNvPr descr="preencoded.png" id="200" name="Google Shape;200;p24"/>
          <p:cNvPicPr preferRelativeResize="0"/>
          <p:nvPr/>
        </p:nvPicPr>
        <p:blipFill rotWithShape="1">
          <a:blip r:embed="rId4">
            <a:alphaModFix/>
          </a:blip>
          <a:srcRect b="0" l="0" r="0" t="0"/>
          <a:stretch/>
        </p:blipFill>
        <p:spPr>
          <a:xfrm>
            <a:off x="4486320" y="2320200"/>
            <a:ext cx="1104480" cy="1767240"/>
          </a:xfrm>
          <a:prstGeom prst="rect">
            <a:avLst/>
          </a:prstGeom>
          <a:noFill/>
          <a:ln>
            <a:noFill/>
          </a:ln>
        </p:spPr>
      </p:pic>
      <p:sp>
        <p:nvSpPr>
          <p:cNvPr id="201" name="Google Shape;201;p24"/>
          <p:cNvSpPr/>
          <p:nvPr/>
        </p:nvSpPr>
        <p:spPr>
          <a:xfrm>
            <a:off x="5922343" y="2540875"/>
            <a:ext cx="4716000" cy="345000"/>
          </a:xfrm>
          <a:prstGeom prst="rect">
            <a:avLst/>
          </a:prstGeom>
          <a:noFill/>
          <a:ln>
            <a:noFill/>
          </a:ln>
        </p:spPr>
        <p:txBody>
          <a:bodyPr anchorCtr="0" anchor="t" bIns="45000" lIns="90000" spcFirstLastPara="1" rIns="90000" wrap="square" tIns="45000">
            <a:noAutofit/>
          </a:bodyPr>
          <a:lstStyle/>
          <a:p>
            <a:pPr indent="0" lvl="0" marL="0" marR="0" rtl="0" algn="l">
              <a:lnSpc>
                <a:spcPct val="125253"/>
              </a:lnSpc>
              <a:spcBef>
                <a:spcPts val="0"/>
              </a:spcBef>
              <a:spcAft>
                <a:spcPts val="0"/>
              </a:spcAft>
              <a:buNone/>
            </a:pPr>
            <a:r>
              <a:rPr b="0" lang="en-US" sz="2170" strike="noStrike">
                <a:solidFill>
                  <a:srgbClr val="476FD6"/>
                </a:solidFill>
                <a:latin typeface="Roboto Slab"/>
                <a:ea typeface="Roboto Slab"/>
                <a:cs typeface="Roboto Slab"/>
                <a:sym typeface="Roboto Slab"/>
              </a:rPr>
              <a:t>Personality Matching</a:t>
            </a:r>
            <a:endParaRPr b="0" sz="2170" strike="noStrike">
              <a:solidFill>
                <a:srgbClr val="000000"/>
              </a:solidFill>
              <a:latin typeface="Arial"/>
              <a:ea typeface="Arial"/>
              <a:cs typeface="Arial"/>
              <a:sym typeface="Arial"/>
            </a:endParaRPr>
          </a:p>
        </p:txBody>
      </p:sp>
      <p:sp>
        <p:nvSpPr>
          <p:cNvPr id="202" name="Google Shape;202;p24"/>
          <p:cNvSpPr/>
          <p:nvPr/>
        </p:nvSpPr>
        <p:spPr>
          <a:xfrm>
            <a:off x="5922360" y="3018600"/>
            <a:ext cx="7879320" cy="706680"/>
          </a:xfrm>
          <a:prstGeom prst="rect">
            <a:avLst/>
          </a:prstGeom>
          <a:noFill/>
          <a:ln>
            <a:noFill/>
          </a:ln>
        </p:spPr>
        <p:txBody>
          <a:bodyPr anchorCtr="0" anchor="t" bIns="45000" lIns="90000" spcFirstLastPara="1" rIns="90000" wrap="square" tIns="45000">
            <a:noAutofit/>
          </a:bodyPr>
          <a:lstStyle/>
          <a:p>
            <a:pPr indent="0" lvl="0" marL="0" marR="0" rtl="0" algn="l">
              <a:lnSpc>
                <a:spcPct val="160000"/>
              </a:lnSpc>
              <a:spcBef>
                <a:spcPts val="0"/>
              </a:spcBef>
              <a:spcAft>
                <a:spcPts val="0"/>
              </a:spcAft>
              <a:buNone/>
            </a:pPr>
            <a:r>
              <a:rPr b="0" lang="en-US" sz="1740" strike="noStrike">
                <a:solidFill>
                  <a:srgbClr val="15213F"/>
                </a:solidFill>
                <a:latin typeface="Roboto"/>
                <a:ea typeface="Roboto"/>
                <a:cs typeface="Roboto"/>
                <a:sym typeface="Roboto"/>
              </a:rPr>
              <a:t>Synergy Link's algorithm analyzes user profiles and personality traits to create connections with compatible individuals.</a:t>
            </a:r>
            <a:endParaRPr b="0" sz="1740" strike="noStrike">
              <a:solidFill>
                <a:srgbClr val="000000"/>
              </a:solidFill>
              <a:latin typeface="Arial"/>
              <a:ea typeface="Arial"/>
              <a:cs typeface="Arial"/>
              <a:sym typeface="Arial"/>
            </a:endParaRPr>
          </a:p>
        </p:txBody>
      </p:sp>
      <p:pic>
        <p:nvPicPr>
          <p:cNvPr descr="preencoded.png" id="203" name="Google Shape;203;p24"/>
          <p:cNvPicPr preferRelativeResize="0"/>
          <p:nvPr/>
        </p:nvPicPr>
        <p:blipFill rotWithShape="1">
          <a:blip r:embed="rId5">
            <a:alphaModFix/>
          </a:blip>
          <a:srcRect b="0" l="0" r="0" t="0"/>
          <a:stretch/>
        </p:blipFill>
        <p:spPr>
          <a:xfrm>
            <a:off x="4486320" y="4087800"/>
            <a:ext cx="1104480" cy="1767240"/>
          </a:xfrm>
          <a:prstGeom prst="rect">
            <a:avLst/>
          </a:prstGeom>
          <a:noFill/>
          <a:ln>
            <a:noFill/>
          </a:ln>
        </p:spPr>
      </p:pic>
      <p:sp>
        <p:nvSpPr>
          <p:cNvPr id="204" name="Google Shape;204;p24"/>
          <p:cNvSpPr/>
          <p:nvPr/>
        </p:nvSpPr>
        <p:spPr>
          <a:xfrm>
            <a:off x="5922343" y="4308475"/>
            <a:ext cx="5279700" cy="345000"/>
          </a:xfrm>
          <a:prstGeom prst="rect">
            <a:avLst/>
          </a:prstGeom>
          <a:noFill/>
          <a:ln>
            <a:noFill/>
          </a:ln>
        </p:spPr>
        <p:txBody>
          <a:bodyPr anchorCtr="0" anchor="t" bIns="45000" lIns="90000" spcFirstLastPara="1" rIns="90000" wrap="square" tIns="45000">
            <a:noAutofit/>
          </a:bodyPr>
          <a:lstStyle/>
          <a:p>
            <a:pPr indent="0" lvl="0" marL="0" marR="0" rtl="0" algn="l">
              <a:lnSpc>
                <a:spcPct val="125253"/>
              </a:lnSpc>
              <a:spcBef>
                <a:spcPts val="0"/>
              </a:spcBef>
              <a:spcAft>
                <a:spcPts val="0"/>
              </a:spcAft>
              <a:buNone/>
            </a:pPr>
            <a:r>
              <a:rPr b="0" lang="en-US" sz="2170" strike="noStrike">
                <a:solidFill>
                  <a:srgbClr val="476FD6"/>
                </a:solidFill>
                <a:latin typeface="Roboto Slab"/>
                <a:ea typeface="Roboto Slab"/>
                <a:cs typeface="Roboto Slab"/>
                <a:sym typeface="Roboto Slab"/>
              </a:rPr>
              <a:t>Goal-Oriented Matching</a:t>
            </a:r>
            <a:endParaRPr b="0" sz="2170" strike="noStrike">
              <a:solidFill>
                <a:srgbClr val="000000"/>
              </a:solidFill>
              <a:latin typeface="Arial"/>
              <a:ea typeface="Arial"/>
              <a:cs typeface="Arial"/>
              <a:sym typeface="Arial"/>
            </a:endParaRPr>
          </a:p>
        </p:txBody>
      </p:sp>
      <p:sp>
        <p:nvSpPr>
          <p:cNvPr id="205" name="Google Shape;205;p24"/>
          <p:cNvSpPr/>
          <p:nvPr/>
        </p:nvSpPr>
        <p:spPr>
          <a:xfrm>
            <a:off x="5922360" y="4786560"/>
            <a:ext cx="7879320" cy="706680"/>
          </a:xfrm>
          <a:prstGeom prst="rect">
            <a:avLst/>
          </a:prstGeom>
          <a:noFill/>
          <a:ln>
            <a:noFill/>
          </a:ln>
        </p:spPr>
        <p:txBody>
          <a:bodyPr anchorCtr="0" anchor="t" bIns="45000" lIns="90000" spcFirstLastPara="1" rIns="90000" wrap="square" tIns="45000">
            <a:noAutofit/>
          </a:bodyPr>
          <a:lstStyle/>
          <a:p>
            <a:pPr indent="0" lvl="0" marL="0" marR="0" rtl="0" algn="l">
              <a:lnSpc>
                <a:spcPct val="160000"/>
              </a:lnSpc>
              <a:spcBef>
                <a:spcPts val="0"/>
              </a:spcBef>
              <a:spcAft>
                <a:spcPts val="0"/>
              </a:spcAft>
              <a:buNone/>
            </a:pPr>
            <a:r>
              <a:rPr b="0" lang="en-US" sz="1740" strike="noStrike">
                <a:solidFill>
                  <a:srgbClr val="15213F"/>
                </a:solidFill>
                <a:latin typeface="Roboto"/>
                <a:ea typeface="Roboto"/>
                <a:cs typeface="Roboto"/>
                <a:sym typeface="Roboto"/>
              </a:rPr>
              <a:t>Users can define their personal and professional goals, and the platform will connect them with like-minded individuals.</a:t>
            </a:r>
            <a:endParaRPr b="0" sz="1740" strike="noStrike">
              <a:solidFill>
                <a:srgbClr val="000000"/>
              </a:solidFill>
              <a:latin typeface="Arial"/>
              <a:ea typeface="Arial"/>
              <a:cs typeface="Arial"/>
              <a:sym typeface="Arial"/>
            </a:endParaRPr>
          </a:p>
        </p:txBody>
      </p:sp>
      <p:pic>
        <p:nvPicPr>
          <p:cNvPr descr="preencoded.png" id="206" name="Google Shape;206;p24"/>
          <p:cNvPicPr preferRelativeResize="0"/>
          <p:nvPr/>
        </p:nvPicPr>
        <p:blipFill rotWithShape="1">
          <a:blip r:embed="rId6">
            <a:alphaModFix/>
          </a:blip>
          <a:srcRect b="0" l="0" r="0" t="0"/>
          <a:stretch/>
        </p:blipFill>
        <p:spPr>
          <a:xfrm>
            <a:off x="4486320" y="5855400"/>
            <a:ext cx="1104480" cy="1767240"/>
          </a:xfrm>
          <a:prstGeom prst="rect">
            <a:avLst/>
          </a:prstGeom>
          <a:noFill/>
          <a:ln>
            <a:noFill/>
          </a:ln>
        </p:spPr>
      </p:pic>
      <p:sp>
        <p:nvSpPr>
          <p:cNvPr id="207" name="Google Shape;207;p24"/>
          <p:cNvSpPr/>
          <p:nvPr/>
        </p:nvSpPr>
        <p:spPr>
          <a:xfrm>
            <a:off x="5922340" y="6076450"/>
            <a:ext cx="5580300" cy="345000"/>
          </a:xfrm>
          <a:prstGeom prst="rect">
            <a:avLst/>
          </a:prstGeom>
          <a:noFill/>
          <a:ln>
            <a:noFill/>
          </a:ln>
        </p:spPr>
        <p:txBody>
          <a:bodyPr anchorCtr="0" anchor="t" bIns="45000" lIns="90000" spcFirstLastPara="1" rIns="90000" wrap="square" tIns="45000">
            <a:noAutofit/>
          </a:bodyPr>
          <a:lstStyle/>
          <a:p>
            <a:pPr indent="0" lvl="0" marL="0" marR="0" rtl="0" algn="l">
              <a:lnSpc>
                <a:spcPct val="125253"/>
              </a:lnSpc>
              <a:spcBef>
                <a:spcPts val="0"/>
              </a:spcBef>
              <a:spcAft>
                <a:spcPts val="0"/>
              </a:spcAft>
              <a:buNone/>
            </a:pPr>
            <a:r>
              <a:rPr b="0" lang="en-US" sz="2170" strike="noStrike">
                <a:solidFill>
                  <a:srgbClr val="476FD6"/>
                </a:solidFill>
                <a:latin typeface="Roboto Slab"/>
                <a:ea typeface="Roboto Slab"/>
                <a:cs typeface="Roboto Slab"/>
                <a:sym typeface="Roboto Slab"/>
              </a:rPr>
              <a:t>Genuine Connections</a:t>
            </a:r>
            <a:endParaRPr b="0" sz="2170" strike="noStrike">
              <a:solidFill>
                <a:srgbClr val="000000"/>
              </a:solidFill>
              <a:latin typeface="Arial"/>
              <a:ea typeface="Arial"/>
              <a:cs typeface="Arial"/>
              <a:sym typeface="Arial"/>
            </a:endParaRPr>
          </a:p>
        </p:txBody>
      </p:sp>
      <p:sp>
        <p:nvSpPr>
          <p:cNvPr id="208" name="Google Shape;208;p24"/>
          <p:cNvSpPr/>
          <p:nvPr/>
        </p:nvSpPr>
        <p:spPr>
          <a:xfrm>
            <a:off x="5922360" y="6554160"/>
            <a:ext cx="7879320" cy="706680"/>
          </a:xfrm>
          <a:prstGeom prst="rect">
            <a:avLst/>
          </a:prstGeom>
          <a:noFill/>
          <a:ln>
            <a:noFill/>
          </a:ln>
        </p:spPr>
        <p:txBody>
          <a:bodyPr anchorCtr="0" anchor="t" bIns="45000" lIns="90000" spcFirstLastPara="1" rIns="90000" wrap="square" tIns="45000">
            <a:noAutofit/>
          </a:bodyPr>
          <a:lstStyle/>
          <a:p>
            <a:pPr indent="0" lvl="0" marL="0" marR="0" rtl="0" algn="l">
              <a:lnSpc>
                <a:spcPct val="160000"/>
              </a:lnSpc>
              <a:spcBef>
                <a:spcPts val="0"/>
              </a:spcBef>
              <a:spcAft>
                <a:spcPts val="0"/>
              </a:spcAft>
              <a:buNone/>
            </a:pPr>
            <a:r>
              <a:rPr b="0" lang="en-US" sz="1740" strike="noStrike">
                <a:solidFill>
                  <a:srgbClr val="15213F"/>
                </a:solidFill>
                <a:latin typeface="Roboto"/>
                <a:ea typeface="Roboto"/>
                <a:cs typeface="Roboto"/>
                <a:sym typeface="Roboto"/>
              </a:rPr>
              <a:t>The "Synergy Spark" feature helps users demonstrate their genuine interest and compatibility, fostering meaningful interactions.</a:t>
            </a:r>
            <a:endParaRPr b="0" sz="1740"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p:nvPr/>
        </p:nvSpPr>
        <p:spPr>
          <a:xfrm>
            <a:off x="0" y="0"/>
            <a:ext cx="14630040" cy="8229240"/>
          </a:xfrm>
          <a:prstGeom prst="rect">
            <a:avLst/>
          </a:prstGeom>
          <a:solidFill>
            <a:srgbClr val="EDF1F8"/>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 name="Google Shape;215;p25"/>
          <p:cNvSpPr/>
          <p:nvPr/>
        </p:nvSpPr>
        <p:spPr>
          <a:xfrm>
            <a:off x="0" y="0"/>
            <a:ext cx="14630040" cy="8229240"/>
          </a:xfrm>
          <a:prstGeom prst="rect">
            <a:avLst/>
          </a:prstGeom>
          <a:solidFill>
            <a:srgbClr val="FBFCFE"/>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 name="Google Shape;216;p25"/>
          <p:cNvSpPr/>
          <p:nvPr/>
        </p:nvSpPr>
        <p:spPr>
          <a:xfrm>
            <a:off x="2037947" y="907925"/>
            <a:ext cx="12170400" cy="694200"/>
          </a:xfrm>
          <a:prstGeom prst="rect">
            <a:avLst/>
          </a:prstGeom>
          <a:noFill/>
          <a:ln>
            <a:noFill/>
          </a:ln>
        </p:spPr>
        <p:txBody>
          <a:bodyPr anchorCtr="0" anchor="t" bIns="45000" lIns="90000" spcFirstLastPara="1" rIns="90000" wrap="square" tIns="45000">
            <a:noAutofit/>
          </a:bodyPr>
          <a:lstStyle/>
          <a:p>
            <a:pPr indent="0" lvl="0" marL="0" marR="0" rtl="0" algn="l">
              <a:lnSpc>
                <a:spcPct val="125125"/>
              </a:lnSpc>
              <a:spcBef>
                <a:spcPts val="0"/>
              </a:spcBef>
              <a:spcAft>
                <a:spcPts val="0"/>
              </a:spcAft>
              <a:buNone/>
            </a:pPr>
            <a:r>
              <a:rPr b="0" lang="en-US" sz="4370" strike="noStrike">
                <a:solidFill>
                  <a:srgbClr val="476FD6"/>
                </a:solidFill>
                <a:latin typeface="Roboto Slab"/>
                <a:ea typeface="Roboto Slab"/>
                <a:cs typeface="Roboto Slab"/>
                <a:sym typeface="Roboto Slab"/>
              </a:rPr>
              <a:t>Join the Synergy Link Community</a:t>
            </a:r>
            <a:endParaRPr b="0" sz="4370" strike="noStrike">
              <a:solidFill>
                <a:srgbClr val="000000"/>
              </a:solidFill>
              <a:latin typeface="Arial"/>
              <a:ea typeface="Arial"/>
              <a:cs typeface="Arial"/>
              <a:sym typeface="Arial"/>
            </a:endParaRPr>
          </a:p>
        </p:txBody>
      </p:sp>
      <p:pic>
        <p:nvPicPr>
          <p:cNvPr descr="preencoded.png" id="217" name="Google Shape;217;p25"/>
          <p:cNvPicPr preferRelativeResize="0"/>
          <p:nvPr/>
        </p:nvPicPr>
        <p:blipFill rotWithShape="1">
          <a:blip r:embed="rId3">
            <a:alphaModFix/>
          </a:blip>
          <a:srcRect b="0" l="0" r="0" t="0"/>
          <a:stretch/>
        </p:blipFill>
        <p:spPr>
          <a:xfrm>
            <a:off x="2037960" y="2046960"/>
            <a:ext cx="3295440" cy="2036520"/>
          </a:xfrm>
          <a:prstGeom prst="rect">
            <a:avLst/>
          </a:prstGeom>
          <a:noFill/>
          <a:ln>
            <a:noFill/>
          </a:ln>
        </p:spPr>
      </p:pic>
      <p:sp>
        <p:nvSpPr>
          <p:cNvPr id="218" name="Google Shape;218;p25"/>
          <p:cNvSpPr/>
          <p:nvPr/>
        </p:nvSpPr>
        <p:spPr>
          <a:xfrm>
            <a:off x="2037960" y="4361400"/>
            <a:ext cx="3295440" cy="69408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Unlock Meaningful Connections</a:t>
            </a:r>
            <a:endParaRPr b="0" sz="2190" strike="noStrike">
              <a:solidFill>
                <a:srgbClr val="000000"/>
              </a:solidFill>
              <a:latin typeface="Arial"/>
              <a:ea typeface="Arial"/>
              <a:cs typeface="Arial"/>
              <a:sym typeface="Arial"/>
            </a:endParaRPr>
          </a:p>
        </p:txBody>
      </p:sp>
      <p:sp>
        <p:nvSpPr>
          <p:cNvPr id="219" name="Google Shape;219;p25"/>
          <p:cNvSpPr/>
          <p:nvPr/>
        </p:nvSpPr>
        <p:spPr>
          <a:xfrm>
            <a:off x="2037960" y="5189040"/>
            <a:ext cx="3295440" cy="213192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Synergy Link is more than just a chat platform - it's a space where you can build genuine connections based on shared personality traits, aspirations, and goals.</a:t>
            </a:r>
            <a:endParaRPr b="0" sz="1750" strike="noStrike">
              <a:solidFill>
                <a:srgbClr val="000000"/>
              </a:solidFill>
              <a:latin typeface="Arial"/>
              <a:ea typeface="Arial"/>
              <a:cs typeface="Arial"/>
              <a:sym typeface="Arial"/>
            </a:endParaRPr>
          </a:p>
        </p:txBody>
      </p:sp>
      <p:pic>
        <p:nvPicPr>
          <p:cNvPr descr="preencoded.png" id="220" name="Google Shape;220;p25"/>
          <p:cNvPicPr preferRelativeResize="0"/>
          <p:nvPr/>
        </p:nvPicPr>
        <p:blipFill rotWithShape="1">
          <a:blip r:embed="rId4">
            <a:alphaModFix/>
          </a:blip>
          <a:srcRect b="0" l="0" r="0" t="0"/>
          <a:stretch/>
        </p:blipFill>
        <p:spPr>
          <a:xfrm>
            <a:off x="5667120" y="2046960"/>
            <a:ext cx="3295800" cy="2036520"/>
          </a:xfrm>
          <a:prstGeom prst="rect">
            <a:avLst/>
          </a:prstGeom>
          <a:noFill/>
          <a:ln>
            <a:noFill/>
          </a:ln>
        </p:spPr>
      </p:pic>
      <p:sp>
        <p:nvSpPr>
          <p:cNvPr id="221" name="Google Shape;221;p25"/>
          <p:cNvSpPr/>
          <p:nvPr/>
        </p:nvSpPr>
        <p:spPr>
          <a:xfrm>
            <a:off x="5667120" y="4361400"/>
            <a:ext cx="3295800" cy="69408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Cultivate a Supportive Network</a:t>
            </a:r>
            <a:endParaRPr b="0" sz="2190" strike="noStrike">
              <a:solidFill>
                <a:srgbClr val="000000"/>
              </a:solidFill>
              <a:latin typeface="Arial"/>
              <a:ea typeface="Arial"/>
              <a:cs typeface="Arial"/>
              <a:sym typeface="Arial"/>
            </a:endParaRPr>
          </a:p>
        </p:txBody>
      </p:sp>
      <p:sp>
        <p:nvSpPr>
          <p:cNvPr id="222" name="Google Shape;222;p25"/>
          <p:cNvSpPr/>
          <p:nvPr/>
        </p:nvSpPr>
        <p:spPr>
          <a:xfrm>
            <a:off x="5667120" y="5189040"/>
            <a:ext cx="3295800" cy="213192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Join Synergy Link and experience the power of a community where you can find like-minded individuals, collaborate on projects, and support each other's growth.</a:t>
            </a:r>
            <a:endParaRPr b="0" sz="1750" strike="noStrike">
              <a:solidFill>
                <a:srgbClr val="000000"/>
              </a:solidFill>
              <a:latin typeface="Arial"/>
              <a:ea typeface="Arial"/>
              <a:cs typeface="Arial"/>
              <a:sym typeface="Arial"/>
            </a:endParaRPr>
          </a:p>
        </p:txBody>
      </p:sp>
      <p:pic>
        <p:nvPicPr>
          <p:cNvPr descr="preencoded.png" id="223" name="Google Shape;223;p25"/>
          <p:cNvPicPr preferRelativeResize="0"/>
          <p:nvPr/>
        </p:nvPicPr>
        <p:blipFill rotWithShape="1">
          <a:blip r:embed="rId5">
            <a:alphaModFix/>
          </a:blip>
          <a:srcRect b="0" l="0" r="0" t="0"/>
          <a:stretch/>
        </p:blipFill>
        <p:spPr>
          <a:xfrm>
            <a:off x="9296280" y="2046960"/>
            <a:ext cx="3295800" cy="2036520"/>
          </a:xfrm>
          <a:prstGeom prst="rect">
            <a:avLst/>
          </a:prstGeom>
          <a:noFill/>
          <a:ln>
            <a:noFill/>
          </a:ln>
        </p:spPr>
      </p:pic>
      <p:sp>
        <p:nvSpPr>
          <p:cNvPr id="224" name="Google Shape;224;p25"/>
          <p:cNvSpPr/>
          <p:nvPr/>
        </p:nvSpPr>
        <p:spPr>
          <a:xfrm>
            <a:off x="9296280" y="4361400"/>
            <a:ext cx="3295800" cy="69408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Engage in Stimulating Conversations</a:t>
            </a:r>
            <a:endParaRPr b="0" sz="2190" strike="noStrike">
              <a:solidFill>
                <a:srgbClr val="000000"/>
              </a:solidFill>
              <a:latin typeface="Arial"/>
              <a:ea typeface="Arial"/>
              <a:cs typeface="Arial"/>
              <a:sym typeface="Arial"/>
            </a:endParaRPr>
          </a:p>
        </p:txBody>
      </p:sp>
      <p:sp>
        <p:nvSpPr>
          <p:cNvPr id="225" name="Google Shape;225;p25"/>
          <p:cNvSpPr/>
          <p:nvPr/>
        </p:nvSpPr>
        <p:spPr>
          <a:xfrm>
            <a:off x="9296280" y="5189040"/>
            <a:ext cx="3295800" cy="213192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Synergy Link's personality-based matching and icebreakers help you connect with people who truly understand you, leading to engaging discussions and personal growth.</a:t>
            </a:r>
            <a:endParaRPr b="0" sz="1750"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p:nvPr/>
        </p:nvSpPr>
        <p:spPr>
          <a:xfrm>
            <a:off x="0" y="0"/>
            <a:ext cx="14630040" cy="8229240"/>
          </a:xfrm>
          <a:prstGeom prst="rect">
            <a:avLst/>
          </a:prstGeom>
          <a:solidFill>
            <a:srgbClr val="EDF1F8"/>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 name="Google Shape;232;p26"/>
          <p:cNvSpPr/>
          <p:nvPr/>
        </p:nvSpPr>
        <p:spPr>
          <a:xfrm>
            <a:off x="0" y="0"/>
            <a:ext cx="14630040" cy="8230320"/>
          </a:xfrm>
          <a:prstGeom prst="rect">
            <a:avLst/>
          </a:prstGeom>
          <a:solidFill>
            <a:srgbClr val="FBFCFE"/>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 name="Google Shape;233;p26"/>
          <p:cNvSpPr/>
          <p:nvPr/>
        </p:nvSpPr>
        <p:spPr>
          <a:xfrm>
            <a:off x="2071800" y="606960"/>
            <a:ext cx="10486080" cy="1379520"/>
          </a:xfrm>
          <a:prstGeom prst="rect">
            <a:avLst/>
          </a:prstGeom>
          <a:noFill/>
          <a:ln>
            <a:noFill/>
          </a:ln>
        </p:spPr>
        <p:txBody>
          <a:bodyPr anchorCtr="0" anchor="t" bIns="45000" lIns="90000" spcFirstLastPara="1" rIns="90000" wrap="square" tIns="45000">
            <a:noAutofit/>
          </a:bodyPr>
          <a:lstStyle/>
          <a:p>
            <a:pPr indent="0" lvl="0" marL="0" marR="0" rtl="0" algn="l">
              <a:lnSpc>
                <a:spcPct val="124850"/>
              </a:lnSpc>
              <a:spcBef>
                <a:spcPts val="0"/>
              </a:spcBef>
              <a:spcAft>
                <a:spcPts val="0"/>
              </a:spcAft>
              <a:buNone/>
            </a:pPr>
            <a:r>
              <a:rPr b="0" lang="en-US" sz="4350" strike="noStrike">
                <a:solidFill>
                  <a:srgbClr val="476FD6"/>
                </a:solidFill>
                <a:latin typeface="Roboto Slab"/>
                <a:ea typeface="Roboto Slab"/>
                <a:cs typeface="Roboto Slab"/>
                <a:sym typeface="Roboto Slab"/>
              </a:rPr>
              <a:t>The Future of Meaningful Online Connections</a:t>
            </a:r>
            <a:endParaRPr b="0" sz="4350" strike="noStrike">
              <a:solidFill>
                <a:srgbClr val="000000"/>
              </a:solidFill>
              <a:latin typeface="Arial"/>
              <a:ea typeface="Arial"/>
              <a:cs typeface="Arial"/>
              <a:sym typeface="Arial"/>
            </a:endParaRPr>
          </a:p>
        </p:txBody>
      </p:sp>
      <p:sp>
        <p:nvSpPr>
          <p:cNvPr id="234" name="Google Shape;234;p26"/>
          <p:cNvSpPr/>
          <p:nvPr/>
        </p:nvSpPr>
        <p:spPr>
          <a:xfrm>
            <a:off x="2071800" y="2601000"/>
            <a:ext cx="496080" cy="496080"/>
          </a:xfrm>
          <a:prstGeom prst="roundRect">
            <a:avLst>
              <a:gd fmla="val 26673" name="adj"/>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 name="Google Shape;235;p26"/>
          <p:cNvSpPr/>
          <p:nvPr/>
        </p:nvSpPr>
        <p:spPr>
          <a:xfrm>
            <a:off x="2251800" y="2642400"/>
            <a:ext cx="136080" cy="413640"/>
          </a:xfrm>
          <a:prstGeom prst="rect">
            <a:avLst/>
          </a:prstGeom>
          <a:noFill/>
          <a:ln>
            <a:noFill/>
          </a:ln>
        </p:spPr>
        <p:txBody>
          <a:bodyPr anchorCtr="0" anchor="t" bIns="45000" lIns="90000" spcFirstLastPara="1" rIns="90000" wrap="square" tIns="45000">
            <a:noAutofit/>
          </a:bodyPr>
          <a:lstStyle/>
          <a:p>
            <a:pPr indent="0" lvl="0" marL="0" marR="0" rtl="0" algn="ctr">
              <a:lnSpc>
                <a:spcPct val="124904"/>
              </a:lnSpc>
              <a:spcBef>
                <a:spcPts val="0"/>
              </a:spcBef>
              <a:spcAft>
                <a:spcPts val="0"/>
              </a:spcAft>
              <a:buNone/>
            </a:pPr>
            <a:r>
              <a:rPr b="0" lang="en-US" sz="2610" strike="noStrike">
                <a:solidFill>
                  <a:srgbClr val="476FD6"/>
                </a:solidFill>
                <a:latin typeface="Roboto Slab"/>
                <a:ea typeface="Roboto Slab"/>
                <a:cs typeface="Roboto Slab"/>
                <a:sym typeface="Roboto Slab"/>
              </a:rPr>
              <a:t>1</a:t>
            </a:r>
            <a:endParaRPr b="0" sz="2610" strike="noStrike">
              <a:solidFill>
                <a:srgbClr val="000000"/>
              </a:solidFill>
              <a:latin typeface="Arial"/>
              <a:ea typeface="Arial"/>
              <a:cs typeface="Arial"/>
              <a:sym typeface="Arial"/>
            </a:endParaRPr>
          </a:p>
        </p:txBody>
      </p:sp>
      <p:sp>
        <p:nvSpPr>
          <p:cNvPr id="236" name="Google Shape;236;p26"/>
          <p:cNvSpPr/>
          <p:nvPr/>
        </p:nvSpPr>
        <p:spPr>
          <a:xfrm>
            <a:off x="2713072" y="2676600"/>
            <a:ext cx="6891000" cy="344400"/>
          </a:xfrm>
          <a:prstGeom prst="rect">
            <a:avLst/>
          </a:prstGeom>
          <a:noFill/>
          <a:ln>
            <a:noFill/>
          </a:ln>
        </p:spPr>
        <p:txBody>
          <a:bodyPr anchorCtr="0" anchor="t" bIns="45000" lIns="90000" spcFirstLastPara="1" rIns="90000" wrap="square" tIns="45000">
            <a:noAutofit/>
          </a:bodyPr>
          <a:lstStyle/>
          <a:p>
            <a:pPr indent="0" lvl="0" marL="0" marR="0" rtl="0" algn="l">
              <a:lnSpc>
                <a:spcPct val="125161"/>
              </a:lnSpc>
              <a:spcBef>
                <a:spcPts val="0"/>
              </a:spcBef>
              <a:spcAft>
                <a:spcPts val="0"/>
              </a:spcAft>
              <a:buNone/>
            </a:pPr>
            <a:r>
              <a:rPr b="0" lang="en-US" sz="2170" strike="noStrike">
                <a:solidFill>
                  <a:srgbClr val="476FD6"/>
                </a:solidFill>
                <a:latin typeface="Roboto Slab"/>
                <a:ea typeface="Roboto Slab"/>
                <a:cs typeface="Roboto Slab"/>
                <a:sym typeface="Roboto Slab"/>
              </a:rPr>
              <a:t>Expanding Matching Capabilities</a:t>
            </a:r>
            <a:endParaRPr b="0" sz="2170" strike="noStrike">
              <a:solidFill>
                <a:srgbClr val="000000"/>
              </a:solidFill>
              <a:latin typeface="Arial"/>
              <a:ea typeface="Arial"/>
              <a:cs typeface="Arial"/>
              <a:sym typeface="Arial"/>
            </a:endParaRPr>
          </a:p>
        </p:txBody>
      </p:sp>
      <p:sp>
        <p:nvSpPr>
          <p:cNvPr id="237" name="Google Shape;237;p26"/>
          <p:cNvSpPr/>
          <p:nvPr/>
        </p:nvSpPr>
        <p:spPr>
          <a:xfrm>
            <a:off x="2789280" y="3153960"/>
            <a:ext cx="4415040" cy="1412280"/>
          </a:xfrm>
          <a:prstGeom prst="rect">
            <a:avLst/>
          </a:prstGeom>
          <a:noFill/>
          <a:ln>
            <a:noFill/>
          </a:ln>
        </p:spPr>
        <p:txBody>
          <a:bodyPr anchorCtr="0" anchor="t" bIns="45000" lIns="90000" spcFirstLastPara="1" rIns="90000" wrap="square" tIns="45000">
            <a:noAutofit/>
          </a:bodyPr>
          <a:lstStyle/>
          <a:p>
            <a:pPr indent="0" lvl="0" marL="0" marR="0" rtl="0" algn="l">
              <a:lnSpc>
                <a:spcPct val="159827"/>
              </a:lnSpc>
              <a:spcBef>
                <a:spcPts val="0"/>
              </a:spcBef>
              <a:spcAft>
                <a:spcPts val="0"/>
              </a:spcAft>
              <a:buNone/>
            </a:pPr>
            <a:r>
              <a:rPr b="0" lang="en-US" sz="1740" strike="noStrike">
                <a:solidFill>
                  <a:srgbClr val="15213F"/>
                </a:solidFill>
                <a:latin typeface="Roboto"/>
                <a:ea typeface="Roboto"/>
                <a:cs typeface="Roboto"/>
                <a:sym typeface="Roboto"/>
              </a:rPr>
              <a:t>Synergy Link plans to integrate additional personality assessments and leverage AI-powered algorithms to create even more refined and accurate connections.</a:t>
            </a:r>
            <a:endParaRPr b="0" sz="1740" strike="noStrike">
              <a:solidFill>
                <a:srgbClr val="000000"/>
              </a:solidFill>
              <a:latin typeface="Arial"/>
              <a:ea typeface="Arial"/>
              <a:cs typeface="Arial"/>
              <a:sym typeface="Arial"/>
            </a:endParaRPr>
          </a:p>
        </p:txBody>
      </p:sp>
      <p:sp>
        <p:nvSpPr>
          <p:cNvPr id="238" name="Google Shape;238;p26"/>
          <p:cNvSpPr/>
          <p:nvPr/>
        </p:nvSpPr>
        <p:spPr>
          <a:xfrm>
            <a:off x="7425720" y="2601000"/>
            <a:ext cx="496080" cy="496080"/>
          </a:xfrm>
          <a:prstGeom prst="roundRect">
            <a:avLst>
              <a:gd fmla="val 26673" name="adj"/>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 name="Google Shape;239;p26"/>
          <p:cNvSpPr/>
          <p:nvPr/>
        </p:nvSpPr>
        <p:spPr>
          <a:xfrm>
            <a:off x="7582320" y="2642400"/>
            <a:ext cx="182520" cy="413640"/>
          </a:xfrm>
          <a:prstGeom prst="rect">
            <a:avLst/>
          </a:prstGeom>
          <a:noFill/>
          <a:ln>
            <a:noFill/>
          </a:ln>
        </p:spPr>
        <p:txBody>
          <a:bodyPr anchorCtr="0" anchor="t" bIns="45000" lIns="90000" spcFirstLastPara="1" rIns="90000" wrap="square" tIns="45000">
            <a:noAutofit/>
          </a:bodyPr>
          <a:lstStyle/>
          <a:p>
            <a:pPr indent="0" lvl="0" marL="0" marR="0" rtl="0" algn="ctr">
              <a:lnSpc>
                <a:spcPct val="124904"/>
              </a:lnSpc>
              <a:spcBef>
                <a:spcPts val="0"/>
              </a:spcBef>
              <a:spcAft>
                <a:spcPts val="0"/>
              </a:spcAft>
              <a:buNone/>
            </a:pPr>
            <a:r>
              <a:rPr b="0" lang="en-US" sz="2610" strike="noStrike">
                <a:solidFill>
                  <a:srgbClr val="476FD6"/>
                </a:solidFill>
                <a:latin typeface="Roboto Slab"/>
                <a:ea typeface="Roboto Slab"/>
                <a:cs typeface="Roboto Slab"/>
                <a:sym typeface="Roboto Slab"/>
              </a:rPr>
              <a:t>2</a:t>
            </a:r>
            <a:endParaRPr b="0" sz="2610" strike="noStrike">
              <a:solidFill>
                <a:srgbClr val="000000"/>
              </a:solidFill>
              <a:latin typeface="Arial"/>
              <a:ea typeface="Arial"/>
              <a:cs typeface="Arial"/>
              <a:sym typeface="Arial"/>
            </a:endParaRPr>
          </a:p>
        </p:txBody>
      </p:sp>
      <p:sp>
        <p:nvSpPr>
          <p:cNvPr id="240" name="Google Shape;240;p26"/>
          <p:cNvSpPr/>
          <p:nvPr/>
        </p:nvSpPr>
        <p:spPr>
          <a:xfrm>
            <a:off x="8142855" y="2676600"/>
            <a:ext cx="5725800" cy="344400"/>
          </a:xfrm>
          <a:prstGeom prst="rect">
            <a:avLst/>
          </a:prstGeom>
          <a:noFill/>
          <a:ln>
            <a:noFill/>
          </a:ln>
        </p:spPr>
        <p:txBody>
          <a:bodyPr anchorCtr="0" anchor="t" bIns="45000" lIns="90000" spcFirstLastPara="1" rIns="90000" wrap="square" tIns="45000">
            <a:noAutofit/>
          </a:bodyPr>
          <a:lstStyle/>
          <a:p>
            <a:pPr indent="0" lvl="0" marL="0" marR="0" rtl="0" algn="l">
              <a:lnSpc>
                <a:spcPct val="125161"/>
              </a:lnSpc>
              <a:spcBef>
                <a:spcPts val="0"/>
              </a:spcBef>
              <a:spcAft>
                <a:spcPts val="0"/>
              </a:spcAft>
              <a:buNone/>
            </a:pPr>
            <a:r>
              <a:rPr b="0" lang="en-US" sz="2170" strike="noStrike">
                <a:solidFill>
                  <a:srgbClr val="476FD6"/>
                </a:solidFill>
                <a:latin typeface="Roboto Slab"/>
                <a:ea typeface="Roboto Slab"/>
                <a:cs typeface="Roboto Slab"/>
                <a:sym typeface="Roboto Slab"/>
              </a:rPr>
              <a:t>Deepening User Engagement</a:t>
            </a:r>
            <a:endParaRPr b="0" sz="2170" strike="noStrike">
              <a:solidFill>
                <a:srgbClr val="000000"/>
              </a:solidFill>
              <a:latin typeface="Arial"/>
              <a:ea typeface="Arial"/>
              <a:cs typeface="Arial"/>
              <a:sym typeface="Arial"/>
            </a:endParaRPr>
          </a:p>
        </p:txBody>
      </p:sp>
      <p:sp>
        <p:nvSpPr>
          <p:cNvPr id="241" name="Google Shape;241;p26"/>
          <p:cNvSpPr/>
          <p:nvPr/>
        </p:nvSpPr>
        <p:spPr>
          <a:xfrm>
            <a:off x="8142840" y="3153960"/>
            <a:ext cx="4415040" cy="1412280"/>
          </a:xfrm>
          <a:prstGeom prst="rect">
            <a:avLst/>
          </a:prstGeom>
          <a:noFill/>
          <a:ln>
            <a:noFill/>
          </a:ln>
        </p:spPr>
        <p:txBody>
          <a:bodyPr anchorCtr="0" anchor="t" bIns="45000" lIns="90000" spcFirstLastPara="1" rIns="90000" wrap="square" tIns="45000">
            <a:noAutofit/>
          </a:bodyPr>
          <a:lstStyle/>
          <a:p>
            <a:pPr indent="0" lvl="0" marL="0" marR="0" rtl="0" algn="l">
              <a:lnSpc>
                <a:spcPct val="159827"/>
              </a:lnSpc>
              <a:spcBef>
                <a:spcPts val="0"/>
              </a:spcBef>
              <a:spcAft>
                <a:spcPts val="0"/>
              </a:spcAft>
              <a:buNone/>
            </a:pPr>
            <a:r>
              <a:rPr b="0" lang="en-US" sz="1740" strike="noStrike">
                <a:solidFill>
                  <a:srgbClr val="15213F"/>
                </a:solidFill>
                <a:latin typeface="Roboto"/>
                <a:ea typeface="Roboto"/>
                <a:cs typeface="Roboto"/>
                <a:sym typeface="Roboto"/>
              </a:rPr>
              <a:t>The platform aims to introduce interactive activities, virtual events, and monetization options to foster a more vibrant and engaged online community.</a:t>
            </a:r>
            <a:endParaRPr b="0" sz="1740" strike="noStrike">
              <a:solidFill>
                <a:srgbClr val="000000"/>
              </a:solidFill>
              <a:latin typeface="Arial"/>
              <a:ea typeface="Arial"/>
              <a:cs typeface="Arial"/>
              <a:sym typeface="Arial"/>
            </a:endParaRPr>
          </a:p>
        </p:txBody>
      </p:sp>
      <p:sp>
        <p:nvSpPr>
          <p:cNvPr id="242" name="Google Shape;242;p26"/>
          <p:cNvSpPr/>
          <p:nvPr/>
        </p:nvSpPr>
        <p:spPr>
          <a:xfrm>
            <a:off x="2071800" y="4959720"/>
            <a:ext cx="496080" cy="496080"/>
          </a:xfrm>
          <a:prstGeom prst="roundRect">
            <a:avLst>
              <a:gd fmla="val 26673" name="adj"/>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3" name="Google Shape;243;p26"/>
          <p:cNvSpPr/>
          <p:nvPr/>
        </p:nvSpPr>
        <p:spPr>
          <a:xfrm>
            <a:off x="2230920" y="5001120"/>
            <a:ext cx="178560" cy="413640"/>
          </a:xfrm>
          <a:prstGeom prst="rect">
            <a:avLst/>
          </a:prstGeom>
          <a:noFill/>
          <a:ln>
            <a:noFill/>
          </a:ln>
        </p:spPr>
        <p:txBody>
          <a:bodyPr anchorCtr="0" anchor="t" bIns="45000" lIns="90000" spcFirstLastPara="1" rIns="90000" wrap="square" tIns="45000">
            <a:noAutofit/>
          </a:bodyPr>
          <a:lstStyle/>
          <a:p>
            <a:pPr indent="0" lvl="0" marL="0" marR="0" rtl="0" algn="ctr">
              <a:lnSpc>
                <a:spcPct val="124904"/>
              </a:lnSpc>
              <a:spcBef>
                <a:spcPts val="0"/>
              </a:spcBef>
              <a:spcAft>
                <a:spcPts val="0"/>
              </a:spcAft>
              <a:buNone/>
            </a:pPr>
            <a:r>
              <a:rPr b="0" lang="en-US" sz="2610" strike="noStrike">
                <a:solidFill>
                  <a:srgbClr val="476FD6"/>
                </a:solidFill>
                <a:latin typeface="Roboto Slab"/>
                <a:ea typeface="Roboto Slab"/>
                <a:cs typeface="Roboto Slab"/>
                <a:sym typeface="Roboto Slab"/>
              </a:rPr>
              <a:t>3</a:t>
            </a:r>
            <a:endParaRPr b="0" sz="2610" strike="noStrike">
              <a:solidFill>
                <a:srgbClr val="000000"/>
              </a:solidFill>
              <a:latin typeface="Arial"/>
              <a:ea typeface="Arial"/>
              <a:cs typeface="Arial"/>
              <a:sym typeface="Arial"/>
            </a:endParaRPr>
          </a:p>
        </p:txBody>
      </p:sp>
      <p:sp>
        <p:nvSpPr>
          <p:cNvPr id="244" name="Google Shape;244;p26"/>
          <p:cNvSpPr/>
          <p:nvPr/>
        </p:nvSpPr>
        <p:spPr>
          <a:xfrm>
            <a:off x="2636874" y="5035675"/>
            <a:ext cx="5725800" cy="689400"/>
          </a:xfrm>
          <a:prstGeom prst="rect">
            <a:avLst/>
          </a:prstGeom>
          <a:noFill/>
          <a:ln>
            <a:noFill/>
          </a:ln>
        </p:spPr>
        <p:txBody>
          <a:bodyPr anchorCtr="0" anchor="t" bIns="45000" lIns="90000" spcFirstLastPara="1" rIns="90000" wrap="square" tIns="45000">
            <a:noAutofit/>
          </a:bodyPr>
          <a:lstStyle/>
          <a:p>
            <a:pPr indent="0" lvl="0" marL="0" marR="0" rtl="0" algn="l">
              <a:lnSpc>
                <a:spcPct val="125161"/>
              </a:lnSpc>
              <a:spcBef>
                <a:spcPts val="0"/>
              </a:spcBef>
              <a:spcAft>
                <a:spcPts val="0"/>
              </a:spcAft>
              <a:buNone/>
            </a:pPr>
            <a:r>
              <a:rPr b="0" lang="en-US" sz="2170" strike="noStrike">
                <a:solidFill>
                  <a:srgbClr val="476FD6"/>
                </a:solidFill>
                <a:latin typeface="Roboto Slab"/>
                <a:ea typeface="Roboto Slab"/>
                <a:cs typeface="Roboto Slab"/>
                <a:sym typeface="Roboto Slab"/>
              </a:rPr>
              <a:t>Embracing Emerging Technologies</a:t>
            </a:r>
            <a:endParaRPr b="0" sz="2170" strike="noStrike">
              <a:solidFill>
                <a:srgbClr val="000000"/>
              </a:solidFill>
              <a:latin typeface="Arial"/>
              <a:ea typeface="Arial"/>
              <a:cs typeface="Arial"/>
              <a:sym typeface="Arial"/>
            </a:endParaRPr>
          </a:p>
        </p:txBody>
      </p:sp>
      <p:sp>
        <p:nvSpPr>
          <p:cNvPr id="245" name="Google Shape;245;p26"/>
          <p:cNvSpPr/>
          <p:nvPr/>
        </p:nvSpPr>
        <p:spPr>
          <a:xfrm>
            <a:off x="2789280" y="5476920"/>
            <a:ext cx="4415100" cy="1765500"/>
          </a:xfrm>
          <a:prstGeom prst="rect">
            <a:avLst/>
          </a:prstGeom>
          <a:noFill/>
          <a:ln>
            <a:noFill/>
          </a:ln>
        </p:spPr>
        <p:txBody>
          <a:bodyPr anchorCtr="0" anchor="t" bIns="45000" lIns="90000" spcFirstLastPara="1" rIns="90000" wrap="square" tIns="45000">
            <a:noAutofit/>
          </a:bodyPr>
          <a:lstStyle/>
          <a:p>
            <a:pPr indent="0" lvl="0" marL="0" marR="0" rtl="0" algn="l">
              <a:lnSpc>
                <a:spcPct val="159827"/>
              </a:lnSpc>
              <a:spcBef>
                <a:spcPts val="0"/>
              </a:spcBef>
              <a:spcAft>
                <a:spcPts val="0"/>
              </a:spcAft>
              <a:buNone/>
            </a:pPr>
            <a:r>
              <a:rPr b="0" lang="en-US" sz="1740" strike="noStrike">
                <a:solidFill>
                  <a:srgbClr val="15213F"/>
                </a:solidFill>
                <a:latin typeface="Roboto"/>
                <a:ea typeface="Roboto"/>
                <a:cs typeface="Roboto"/>
                <a:sym typeface="Roboto"/>
              </a:rPr>
              <a:t>Synergy Link is exploring the potential of integrating virtual reality, augmented reality, and brain-computer interfaces to enhance user interaction and create deeper emotional connections.</a:t>
            </a:r>
            <a:endParaRPr b="0" sz="1740" strike="noStrike">
              <a:solidFill>
                <a:srgbClr val="000000"/>
              </a:solidFill>
              <a:latin typeface="Arial"/>
              <a:ea typeface="Arial"/>
              <a:cs typeface="Arial"/>
              <a:sym typeface="Arial"/>
            </a:endParaRPr>
          </a:p>
        </p:txBody>
      </p:sp>
      <p:sp>
        <p:nvSpPr>
          <p:cNvPr id="246" name="Google Shape;246;p26"/>
          <p:cNvSpPr/>
          <p:nvPr/>
        </p:nvSpPr>
        <p:spPr>
          <a:xfrm>
            <a:off x="7425720" y="4959720"/>
            <a:ext cx="496080" cy="496080"/>
          </a:xfrm>
          <a:prstGeom prst="roundRect">
            <a:avLst>
              <a:gd fmla="val 26673" name="adj"/>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7" name="Google Shape;247;p26"/>
          <p:cNvSpPr/>
          <p:nvPr/>
        </p:nvSpPr>
        <p:spPr>
          <a:xfrm>
            <a:off x="7578000" y="5001120"/>
            <a:ext cx="191520" cy="413640"/>
          </a:xfrm>
          <a:prstGeom prst="rect">
            <a:avLst/>
          </a:prstGeom>
          <a:noFill/>
          <a:ln>
            <a:noFill/>
          </a:ln>
        </p:spPr>
        <p:txBody>
          <a:bodyPr anchorCtr="0" anchor="t" bIns="45000" lIns="90000" spcFirstLastPara="1" rIns="90000" wrap="square" tIns="45000">
            <a:noAutofit/>
          </a:bodyPr>
          <a:lstStyle/>
          <a:p>
            <a:pPr indent="0" lvl="0" marL="0" marR="0" rtl="0" algn="ctr">
              <a:lnSpc>
                <a:spcPct val="124904"/>
              </a:lnSpc>
              <a:spcBef>
                <a:spcPts val="0"/>
              </a:spcBef>
              <a:spcAft>
                <a:spcPts val="0"/>
              </a:spcAft>
              <a:buNone/>
            </a:pPr>
            <a:r>
              <a:rPr b="0" lang="en-US" sz="2610" strike="noStrike">
                <a:solidFill>
                  <a:srgbClr val="476FD6"/>
                </a:solidFill>
                <a:latin typeface="Roboto Slab"/>
                <a:ea typeface="Roboto Slab"/>
                <a:cs typeface="Roboto Slab"/>
                <a:sym typeface="Roboto Slab"/>
              </a:rPr>
              <a:t>4</a:t>
            </a:r>
            <a:endParaRPr b="0" sz="2610" strike="noStrike">
              <a:solidFill>
                <a:srgbClr val="000000"/>
              </a:solidFill>
              <a:latin typeface="Arial"/>
              <a:ea typeface="Arial"/>
              <a:cs typeface="Arial"/>
              <a:sym typeface="Arial"/>
            </a:endParaRPr>
          </a:p>
        </p:txBody>
      </p:sp>
      <p:sp>
        <p:nvSpPr>
          <p:cNvPr id="248" name="Google Shape;248;p26"/>
          <p:cNvSpPr/>
          <p:nvPr/>
        </p:nvSpPr>
        <p:spPr>
          <a:xfrm>
            <a:off x="8142854" y="5035675"/>
            <a:ext cx="5915100" cy="344400"/>
          </a:xfrm>
          <a:prstGeom prst="rect">
            <a:avLst/>
          </a:prstGeom>
          <a:noFill/>
          <a:ln>
            <a:noFill/>
          </a:ln>
        </p:spPr>
        <p:txBody>
          <a:bodyPr anchorCtr="0" anchor="t" bIns="45000" lIns="90000" spcFirstLastPara="1" rIns="90000" wrap="square" tIns="45000">
            <a:noAutofit/>
          </a:bodyPr>
          <a:lstStyle/>
          <a:p>
            <a:pPr indent="0" lvl="0" marL="0" marR="0" rtl="0" algn="l">
              <a:lnSpc>
                <a:spcPct val="125161"/>
              </a:lnSpc>
              <a:spcBef>
                <a:spcPts val="0"/>
              </a:spcBef>
              <a:spcAft>
                <a:spcPts val="0"/>
              </a:spcAft>
              <a:buNone/>
            </a:pPr>
            <a:r>
              <a:rPr b="0" lang="en-US" sz="2170" strike="noStrike">
                <a:solidFill>
                  <a:srgbClr val="476FD6"/>
                </a:solidFill>
                <a:latin typeface="Roboto Slab"/>
                <a:ea typeface="Roboto Slab"/>
                <a:cs typeface="Roboto Slab"/>
                <a:sym typeface="Roboto Slab"/>
              </a:rPr>
              <a:t>Addressing Potential Challenges</a:t>
            </a:r>
            <a:endParaRPr b="0" sz="2170" strike="noStrike">
              <a:solidFill>
                <a:srgbClr val="000000"/>
              </a:solidFill>
              <a:latin typeface="Arial"/>
              <a:ea typeface="Arial"/>
              <a:cs typeface="Arial"/>
              <a:sym typeface="Arial"/>
            </a:endParaRPr>
          </a:p>
        </p:txBody>
      </p:sp>
      <p:sp>
        <p:nvSpPr>
          <p:cNvPr id="249" name="Google Shape;249;p26"/>
          <p:cNvSpPr/>
          <p:nvPr/>
        </p:nvSpPr>
        <p:spPr>
          <a:xfrm>
            <a:off x="8142840" y="5513040"/>
            <a:ext cx="4415040" cy="1765440"/>
          </a:xfrm>
          <a:prstGeom prst="rect">
            <a:avLst/>
          </a:prstGeom>
          <a:noFill/>
          <a:ln>
            <a:noFill/>
          </a:ln>
        </p:spPr>
        <p:txBody>
          <a:bodyPr anchorCtr="0" anchor="t" bIns="45000" lIns="90000" spcFirstLastPara="1" rIns="90000" wrap="square" tIns="45000">
            <a:noAutofit/>
          </a:bodyPr>
          <a:lstStyle/>
          <a:p>
            <a:pPr indent="0" lvl="0" marL="0" marR="0" rtl="0" algn="l">
              <a:lnSpc>
                <a:spcPct val="159827"/>
              </a:lnSpc>
              <a:spcBef>
                <a:spcPts val="0"/>
              </a:spcBef>
              <a:spcAft>
                <a:spcPts val="0"/>
              </a:spcAft>
              <a:buNone/>
            </a:pPr>
            <a:r>
              <a:rPr b="0" lang="en-US" sz="1740" strike="noStrike">
                <a:solidFill>
                  <a:srgbClr val="15213F"/>
                </a:solidFill>
                <a:latin typeface="Roboto"/>
                <a:ea typeface="Roboto"/>
                <a:cs typeface="Roboto"/>
                <a:sym typeface="Roboto"/>
              </a:rPr>
              <a:t>The platform is committed to continuously refining its algorithms, implementing robust user verification measures, and prioritizing user privacy to ensure a safe and inclusive online experience.</a:t>
            </a:r>
            <a:endParaRPr b="0" sz="1740"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7"/>
          <p:cNvPicPr preferRelativeResize="0"/>
          <p:nvPr/>
        </p:nvPicPr>
        <p:blipFill>
          <a:blip r:embed="rId3">
            <a:alphaModFix/>
          </a:blip>
          <a:stretch>
            <a:fillRect/>
          </a:stretch>
        </p:blipFill>
        <p:spPr>
          <a:xfrm>
            <a:off x="152400" y="659700"/>
            <a:ext cx="14325599" cy="6434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8"/>
          <p:cNvPicPr preferRelativeResize="0"/>
          <p:nvPr/>
        </p:nvPicPr>
        <p:blipFill>
          <a:blip r:embed="rId3">
            <a:alphaModFix/>
          </a:blip>
          <a:stretch>
            <a:fillRect/>
          </a:stretch>
        </p:blipFill>
        <p:spPr>
          <a:xfrm>
            <a:off x="152400" y="822675"/>
            <a:ext cx="14325599" cy="6584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9"/>
          <p:cNvPicPr preferRelativeResize="0"/>
          <p:nvPr/>
        </p:nvPicPr>
        <p:blipFill>
          <a:blip r:embed="rId3">
            <a:alphaModFix/>
          </a:blip>
          <a:stretch>
            <a:fillRect/>
          </a:stretch>
        </p:blipFill>
        <p:spPr>
          <a:xfrm>
            <a:off x="152400" y="473650"/>
            <a:ext cx="14325600" cy="72823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0"/>
          <p:cNvPicPr preferRelativeResize="0"/>
          <p:nvPr/>
        </p:nvPicPr>
        <p:blipFill>
          <a:blip r:embed="rId3">
            <a:alphaModFix/>
          </a:blip>
          <a:stretch>
            <a:fillRect/>
          </a:stretch>
        </p:blipFill>
        <p:spPr>
          <a:xfrm>
            <a:off x="152400" y="152400"/>
            <a:ext cx="14325599" cy="72710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1"/>
          <p:cNvPicPr preferRelativeResize="0"/>
          <p:nvPr/>
        </p:nvPicPr>
        <p:blipFill>
          <a:blip r:embed="rId3">
            <a:alphaModFix/>
          </a:blip>
          <a:stretch>
            <a:fillRect/>
          </a:stretch>
        </p:blipFill>
        <p:spPr>
          <a:xfrm>
            <a:off x="152400" y="453050"/>
            <a:ext cx="14325598" cy="60964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2"/>
          <p:cNvPicPr preferRelativeResize="0"/>
          <p:nvPr/>
        </p:nvPicPr>
        <p:blipFill>
          <a:blip r:embed="rId3">
            <a:alphaModFix/>
          </a:blip>
          <a:stretch>
            <a:fillRect/>
          </a:stretch>
        </p:blipFill>
        <p:spPr>
          <a:xfrm>
            <a:off x="152400" y="488588"/>
            <a:ext cx="14325600" cy="72524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descr="preencoded.png" id="78" name="Google Shape;78;p15"/>
          <p:cNvPicPr preferRelativeResize="0"/>
          <p:nvPr/>
        </p:nvPicPr>
        <p:blipFill rotWithShape="1">
          <a:blip r:embed="rId3">
            <a:alphaModFix/>
          </a:blip>
          <a:srcRect b="0" l="0" r="0" t="0"/>
          <a:stretch/>
        </p:blipFill>
        <p:spPr>
          <a:xfrm rot="2820151">
            <a:off x="-1789059" y="-3386675"/>
            <a:ext cx="5486039" cy="8231038"/>
          </a:xfrm>
          <a:prstGeom prst="rect">
            <a:avLst/>
          </a:prstGeom>
          <a:noFill/>
          <a:ln>
            <a:noFill/>
          </a:ln>
        </p:spPr>
      </p:pic>
      <p:sp>
        <p:nvSpPr>
          <p:cNvPr id="79" name="Google Shape;79;p15"/>
          <p:cNvSpPr txBox="1"/>
          <p:nvPr/>
        </p:nvSpPr>
        <p:spPr>
          <a:xfrm>
            <a:off x="5030600" y="1876800"/>
            <a:ext cx="7686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Technologies Used :</a:t>
            </a:r>
            <a:endParaRPr b="1" sz="3000"/>
          </a:p>
        </p:txBody>
      </p:sp>
      <p:sp>
        <p:nvSpPr>
          <p:cNvPr id="80" name="Google Shape;80;p15"/>
          <p:cNvSpPr txBox="1"/>
          <p:nvPr/>
        </p:nvSpPr>
        <p:spPr>
          <a:xfrm>
            <a:off x="3249075" y="2899825"/>
            <a:ext cx="4515600" cy="42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t>Front End:</a:t>
            </a:r>
            <a:r>
              <a:rPr lang="en-US" sz="2600"/>
              <a:t> </a:t>
            </a:r>
            <a:endParaRPr sz="2600"/>
          </a:p>
          <a:p>
            <a:pPr indent="-393700" lvl="0" marL="457200" rtl="0" algn="l">
              <a:spcBef>
                <a:spcPts val="0"/>
              </a:spcBef>
              <a:spcAft>
                <a:spcPts val="0"/>
              </a:spcAft>
              <a:buSzPts val="2600"/>
              <a:buChar char="●"/>
            </a:pPr>
            <a:r>
              <a:rPr lang="en-US" sz="2600"/>
              <a:t>React</a:t>
            </a:r>
            <a:endParaRPr sz="2600"/>
          </a:p>
          <a:p>
            <a:pPr indent="-393700" lvl="0" marL="457200" rtl="0" algn="l">
              <a:spcBef>
                <a:spcPts val="0"/>
              </a:spcBef>
              <a:spcAft>
                <a:spcPts val="0"/>
              </a:spcAft>
              <a:buSzPts val="2600"/>
              <a:buChar char="●"/>
            </a:pPr>
            <a:r>
              <a:rPr lang="en-US" sz="2600"/>
              <a:t>Vite</a:t>
            </a:r>
            <a:endParaRPr sz="2600"/>
          </a:p>
          <a:p>
            <a:pPr indent="-393700" lvl="0" marL="457200" rtl="0" algn="l">
              <a:spcBef>
                <a:spcPts val="0"/>
              </a:spcBef>
              <a:spcAft>
                <a:spcPts val="0"/>
              </a:spcAft>
              <a:buSzPts val="2600"/>
              <a:buChar char="●"/>
            </a:pPr>
            <a:r>
              <a:rPr lang="en-US" sz="2600"/>
              <a:t>HTML</a:t>
            </a:r>
            <a:endParaRPr sz="2600"/>
          </a:p>
          <a:p>
            <a:pPr indent="-393700" lvl="0" marL="457200" rtl="0" algn="l">
              <a:spcBef>
                <a:spcPts val="0"/>
              </a:spcBef>
              <a:spcAft>
                <a:spcPts val="0"/>
              </a:spcAft>
              <a:buSzPts val="2600"/>
              <a:buChar char="●"/>
            </a:pPr>
            <a:r>
              <a:rPr lang="en-US" sz="2600"/>
              <a:t>tailwind css</a:t>
            </a:r>
            <a:endParaRPr sz="2600"/>
          </a:p>
          <a:p>
            <a:pPr indent="-393700" lvl="0" marL="457200" rtl="0" algn="l">
              <a:spcBef>
                <a:spcPts val="0"/>
              </a:spcBef>
              <a:spcAft>
                <a:spcPts val="0"/>
              </a:spcAft>
              <a:buSzPts val="2600"/>
              <a:buChar char="●"/>
            </a:pPr>
            <a:r>
              <a:rPr lang="en-US" sz="2600"/>
              <a:t>CSS</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
        <p:nvSpPr>
          <p:cNvPr id="81" name="Google Shape;81;p15"/>
          <p:cNvSpPr txBox="1"/>
          <p:nvPr/>
        </p:nvSpPr>
        <p:spPr>
          <a:xfrm>
            <a:off x="8343025" y="2899825"/>
            <a:ext cx="4515600" cy="42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t>Back </a:t>
            </a:r>
            <a:r>
              <a:rPr b="1" lang="en-US" sz="2600"/>
              <a:t>End:</a:t>
            </a:r>
            <a:r>
              <a:rPr lang="en-US" sz="2600"/>
              <a:t> </a:t>
            </a:r>
            <a:endParaRPr sz="2600"/>
          </a:p>
          <a:p>
            <a:pPr indent="-393700" lvl="0" marL="457200" rtl="0" algn="l">
              <a:spcBef>
                <a:spcPts val="0"/>
              </a:spcBef>
              <a:spcAft>
                <a:spcPts val="0"/>
              </a:spcAft>
              <a:buSzPts val="2600"/>
              <a:buChar char="●"/>
            </a:pPr>
            <a:r>
              <a:rPr lang="en-US" sz="2600"/>
              <a:t>Express</a:t>
            </a:r>
            <a:endParaRPr sz="2600"/>
          </a:p>
          <a:p>
            <a:pPr indent="-393700" lvl="0" marL="457200" rtl="0" algn="l">
              <a:spcBef>
                <a:spcPts val="0"/>
              </a:spcBef>
              <a:spcAft>
                <a:spcPts val="0"/>
              </a:spcAft>
              <a:buSzPts val="2600"/>
              <a:buChar char="●"/>
            </a:pPr>
            <a:r>
              <a:rPr lang="en-US" sz="2600"/>
              <a:t>Mongoose</a:t>
            </a:r>
            <a:endParaRPr sz="2600"/>
          </a:p>
          <a:p>
            <a:pPr indent="-393700" lvl="0" marL="457200" rtl="0" algn="l">
              <a:spcBef>
                <a:spcPts val="0"/>
              </a:spcBef>
              <a:spcAft>
                <a:spcPts val="0"/>
              </a:spcAft>
              <a:buSzPts val="2600"/>
              <a:buChar char="●"/>
            </a:pPr>
            <a:r>
              <a:rPr lang="en-US" sz="2600"/>
              <a:t>socket.io</a:t>
            </a:r>
            <a:endParaRPr sz="2600"/>
          </a:p>
          <a:p>
            <a:pPr indent="-393700" lvl="0" marL="457200" rtl="0" algn="l">
              <a:spcBef>
                <a:spcPts val="0"/>
              </a:spcBef>
              <a:spcAft>
                <a:spcPts val="0"/>
              </a:spcAft>
              <a:buSzPts val="2600"/>
              <a:buChar char="●"/>
            </a:pPr>
            <a:r>
              <a:rPr lang="en-US" sz="2600"/>
              <a:t>node.js</a:t>
            </a:r>
            <a:endParaRPr sz="2600"/>
          </a:p>
          <a:p>
            <a:pPr indent="-393700" lvl="0" marL="457200" rtl="0" algn="l">
              <a:spcBef>
                <a:spcPts val="0"/>
              </a:spcBef>
              <a:spcAft>
                <a:spcPts val="0"/>
              </a:spcAft>
              <a:buSzPts val="2600"/>
              <a:buChar char="●"/>
            </a:pPr>
            <a:r>
              <a:rPr lang="en-US" sz="2600"/>
              <a:t>bcrypt js</a:t>
            </a:r>
            <a:endParaRPr sz="2600"/>
          </a:p>
          <a:p>
            <a:pPr indent="-393700" lvl="0" marL="457200" rtl="0" algn="l">
              <a:spcBef>
                <a:spcPts val="0"/>
              </a:spcBef>
              <a:spcAft>
                <a:spcPts val="0"/>
              </a:spcAft>
              <a:buSzPts val="2600"/>
              <a:buChar char="●"/>
            </a:pPr>
            <a:r>
              <a:rPr lang="en-US" sz="2600"/>
              <a:t>.env</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3"/>
          <p:cNvPicPr preferRelativeResize="0"/>
          <p:nvPr/>
        </p:nvPicPr>
        <p:blipFill>
          <a:blip r:embed="rId3">
            <a:alphaModFix/>
          </a:blip>
          <a:stretch>
            <a:fillRect/>
          </a:stretch>
        </p:blipFill>
        <p:spPr>
          <a:xfrm>
            <a:off x="152400" y="856263"/>
            <a:ext cx="14325599" cy="65170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4"/>
          <p:cNvPicPr preferRelativeResize="0"/>
          <p:nvPr/>
        </p:nvPicPr>
        <p:blipFill>
          <a:blip r:embed="rId3">
            <a:alphaModFix/>
          </a:blip>
          <a:stretch>
            <a:fillRect/>
          </a:stretch>
        </p:blipFill>
        <p:spPr>
          <a:xfrm>
            <a:off x="152400" y="396650"/>
            <a:ext cx="14325600" cy="71079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5"/>
          <p:cNvPicPr preferRelativeResize="0"/>
          <p:nvPr/>
        </p:nvPicPr>
        <p:blipFill>
          <a:blip r:embed="rId3">
            <a:alphaModFix/>
          </a:blip>
          <a:stretch>
            <a:fillRect/>
          </a:stretch>
        </p:blipFill>
        <p:spPr>
          <a:xfrm>
            <a:off x="1423988" y="471800"/>
            <a:ext cx="11782425" cy="6934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6"/>
          <p:cNvPicPr preferRelativeResize="0"/>
          <p:nvPr/>
        </p:nvPicPr>
        <p:blipFill rotWithShape="1">
          <a:blip r:embed="rId3">
            <a:alphaModFix/>
          </a:blip>
          <a:srcRect b="0" l="0" r="47564" t="0"/>
          <a:stretch/>
        </p:blipFill>
        <p:spPr>
          <a:xfrm>
            <a:off x="96050" y="340275"/>
            <a:ext cx="6502649" cy="5886400"/>
          </a:xfrm>
          <a:prstGeom prst="rect">
            <a:avLst/>
          </a:prstGeom>
          <a:noFill/>
          <a:ln>
            <a:noFill/>
          </a:ln>
        </p:spPr>
      </p:pic>
      <p:pic>
        <p:nvPicPr>
          <p:cNvPr id="310" name="Google Shape;310;p36"/>
          <p:cNvPicPr preferRelativeResize="0"/>
          <p:nvPr/>
        </p:nvPicPr>
        <p:blipFill>
          <a:blip r:embed="rId4">
            <a:alphaModFix/>
          </a:blip>
          <a:stretch>
            <a:fillRect/>
          </a:stretch>
        </p:blipFill>
        <p:spPr>
          <a:xfrm>
            <a:off x="6748850" y="77250"/>
            <a:ext cx="5899925" cy="2912250"/>
          </a:xfrm>
          <a:prstGeom prst="rect">
            <a:avLst/>
          </a:prstGeom>
          <a:noFill/>
          <a:ln>
            <a:noFill/>
          </a:ln>
        </p:spPr>
      </p:pic>
      <p:pic>
        <p:nvPicPr>
          <p:cNvPr id="311" name="Google Shape;311;p36"/>
          <p:cNvPicPr preferRelativeResize="0"/>
          <p:nvPr/>
        </p:nvPicPr>
        <p:blipFill>
          <a:blip r:embed="rId5">
            <a:alphaModFix/>
          </a:blip>
          <a:stretch>
            <a:fillRect/>
          </a:stretch>
        </p:blipFill>
        <p:spPr>
          <a:xfrm>
            <a:off x="6842850" y="3290125"/>
            <a:ext cx="8625124" cy="46841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7"/>
          <p:cNvPicPr preferRelativeResize="0"/>
          <p:nvPr/>
        </p:nvPicPr>
        <p:blipFill>
          <a:blip r:embed="rId3">
            <a:alphaModFix/>
          </a:blip>
          <a:stretch>
            <a:fillRect/>
          </a:stretch>
        </p:blipFill>
        <p:spPr>
          <a:xfrm>
            <a:off x="565750" y="415450"/>
            <a:ext cx="13619224" cy="7182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8"/>
          <p:cNvPicPr preferRelativeResize="0"/>
          <p:nvPr/>
        </p:nvPicPr>
        <p:blipFill rotWithShape="1">
          <a:blip r:embed="rId3">
            <a:alphaModFix/>
          </a:blip>
          <a:srcRect b="0" l="0" r="62316" t="0"/>
          <a:stretch/>
        </p:blipFill>
        <p:spPr>
          <a:xfrm>
            <a:off x="171200" y="791225"/>
            <a:ext cx="4210425" cy="6229350"/>
          </a:xfrm>
          <a:prstGeom prst="rect">
            <a:avLst/>
          </a:prstGeom>
          <a:noFill/>
          <a:ln>
            <a:noFill/>
          </a:ln>
        </p:spPr>
      </p:pic>
      <p:pic>
        <p:nvPicPr>
          <p:cNvPr id="324" name="Google Shape;324;p38"/>
          <p:cNvPicPr preferRelativeResize="0"/>
          <p:nvPr/>
        </p:nvPicPr>
        <p:blipFill>
          <a:blip r:embed="rId4">
            <a:alphaModFix/>
          </a:blip>
          <a:stretch>
            <a:fillRect/>
          </a:stretch>
        </p:blipFill>
        <p:spPr>
          <a:xfrm>
            <a:off x="4515225" y="152400"/>
            <a:ext cx="5812374" cy="2015850"/>
          </a:xfrm>
          <a:prstGeom prst="rect">
            <a:avLst/>
          </a:prstGeom>
          <a:noFill/>
          <a:ln>
            <a:noFill/>
          </a:ln>
        </p:spPr>
      </p:pic>
      <p:pic>
        <p:nvPicPr>
          <p:cNvPr id="325" name="Google Shape;325;p38"/>
          <p:cNvPicPr preferRelativeResize="0"/>
          <p:nvPr/>
        </p:nvPicPr>
        <p:blipFill>
          <a:blip r:embed="rId5">
            <a:alphaModFix/>
          </a:blip>
          <a:stretch>
            <a:fillRect/>
          </a:stretch>
        </p:blipFill>
        <p:spPr>
          <a:xfrm>
            <a:off x="4515225" y="2338700"/>
            <a:ext cx="9242100" cy="5773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9"/>
          <p:cNvPicPr preferRelativeResize="0"/>
          <p:nvPr/>
        </p:nvPicPr>
        <p:blipFill>
          <a:blip r:embed="rId3">
            <a:alphaModFix/>
          </a:blip>
          <a:stretch>
            <a:fillRect/>
          </a:stretch>
        </p:blipFill>
        <p:spPr>
          <a:xfrm>
            <a:off x="152400" y="152400"/>
            <a:ext cx="17379824" cy="7457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0"/>
          <p:cNvPicPr preferRelativeResize="0"/>
          <p:nvPr/>
        </p:nvPicPr>
        <p:blipFill>
          <a:blip r:embed="rId3">
            <a:alphaModFix/>
          </a:blip>
          <a:stretch>
            <a:fillRect/>
          </a:stretch>
        </p:blipFill>
        <p:spPr>
          <a:xfrm>
            <a:off x="6302250" y="2010450"/>
            <a:ext cx="8191500" cy="4895850"/>
          </a:xfrm>
          <a:prstGeom prst="rect">
            <a:avLst/>
          </a:prstGeom>
          <a:noFill/>
          <a:ln>
            <a:noFill/>
          </a:ln>
        </p:spPr>
      </p:pic>
      <p:sp>
        <p:nvSpPr>
          <p:cNvPr id="338" name="Google Shape;338;p40"/>
          <p:cNvSpPr/>
          <p:nvPr/>
        </p:nvSpPr>
        <p:spPr>
          <a:xfrm>
            <a:off x="4553850" y="287553"/>
            <a:ext cx="5522700" cy="1016400"/>
          </a:xfrm>
          <a:prstGeom prst="rect">
            <a:avLst/>
          </a:prstGeom>
          <a:noFill/>
          <a:ln>
            <a:noFill/>
          </a:ln>
        </p:spPr>
        <p:txBody>
          <a:bodyPr anchorCtr="0" anchor="t" bIns="45000" lIns="90000" spcFirstLastPara="1" rIns="90000" wrap="square" tIns="45000">
            <a:noAutofit/>
          </a:bodyPr>
          <a:lstStyle/>
          <a:p>
            <a:pPr indent="0" lvl="0" marL="0" rtl="0" algn="ctr">
              <a:lnSpc>
                <a:spcPct val="124850"/>
              </a:lnSpc>
              <a:spcBef>
                <a:spcPts val="0"/>
              </a:spcBef>
              <a:spcAft>
                <a:spcPts val="0"/>
              </a:spcAft>
              <a:buNone/>
            </a:pPr>
            <a:r>
              <a:rPr lang="en-US" sz="4350">
                <a:solidFill>
                  <a:srgbClr val="476FD6"/>
                </a:solidFill>
                <a:latin typeface="Roboto Slab"/>
                <a:ea typeface="Roboto Slab"/>
                <a:cs typeface="Roboto Slab"/>
                <a:sym typeface="Roboto Slab"/>
              </a:rPr>
              <a:t>express.js</a:t>
            </a:r>
            <a:endParaRPr sz="4350"/>
          </a:p>
          <a:p>
            <a:pPr indent="0" lvl="0" marL="0" marR="0" rtl="0" algn="l">
              <a:lnSpc>
                <a:spcPct val="124850"/>
              </a:lnSpc>
              <a:spcBef>
                <a:spcPts val="0"/>
              </a:spcBef>
              <a:spcAft>
                <a:spcPts val="0"/>
              </a:spcAft>
              <a:buNone/>
            </a:pPr>
            <a:r>
              <a:t/>
            </a:r>
            <a:endParaRPr sz="4350">
              <a:solidFill>
                <a:srgbClr val="476FD6"/>
              </a:solidFill>
              <a:latin typeface="Roboto Slab"/>
              <a:ea typeface="Roboto Slab"/>
              <a:cs typeface="Roboto Slab"/>
              <a:sym typeface="Roboto Slab"/>
            </a:endParaRPr>
          </a:p>
        </p:txBody>
      </p:sp>
      <p:sp>
        <p:nvSpPr>
          <p:cNvPr id="339" name="Google Shape;339;p40"/>
          <p:cNvSpPr txBox="1"/>
          <p:nvPr/>
        </p:nvSpPr>
        <p:spPr>
          <a:xfrm>
            <a:off x="604925" y="1577475"/>
            <a:ext cx="5313900" cy="55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t> It provides a robust set of features and functionalities to simplify the process of building web applications and APIs using JavaScript on the server-side. </a:t>
            </a:r>
            <a:endParaRPr sz="2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1"/>
          <p:cNvPicPr preferRelativeResize="0"/>
          <p:nvPr/>
        </p:nvPicPr>
        <p:blipFill>
          <a:blip r:embed="rId3">
            <a:alphaModFix/>
          </a:blip>
          <a:stretch>
            <a:fillRect/>
          </a:stretch>
        </p:blipFill>
        <p:spPr>
          <a:xfrm>
            <a:off x="889938" y="1585800"/>
            <a:ext cx="12850524" cy="6264625"/>
          </a:xfrm>
          <a:prstGeom prst="rect">
            <a:avLst/>
          </a:prstGeom>
          <a:noFill/>
          <a:ln>
            <a:noFill/>
          </a:ln>
        </p:spPr>
      </p:pic>
      <p:sp>
        <p:nvSpPr>
          <p:cNvPr id="346" name="Google Shape;346;p41"/>
          <p:cNvSpPr/>
          <p:nvPr/>
        </p:nvSpPr>
        <p:spPr>
          <a:xfrm>
            <a:off x="4553850" y="287553"/>
            <a:ext cx="5522700" cy="1016400"/>
          </a:xfrm>
          <a:prstGeom prst="rect">
            <a:avLst/>
          </a:prstGeom>
          <a:noFill/>
          <a:ln>
            <a:noFill/>
          </a:ln>
        </p:spPr>
        <p:txBody>
          <a:bodyPr anchorCtr="0" anchor="t" bIns="45000" lIns="90000" spcFirstLastPara="1" rIns="90000" wrap="square" tIns="45000">
            <a:noAutofit/>
          </a:bodyPr>
          <a:lstStyle/>
          <a:p>
            <a:pPr indent="0" lvl="0" marL="0" rtl="0" algn="ctr">
              <a:lnSpc>
                <a:spcPct val="124850"/>
              </a:lnSpc>
              <a:spcBef>
                <a:spcPts val="0"/>
              </a:spcBef>
              <a:spcAft>
                <a:spcPts val="0"/>
              </a:spcAft>
              <a:buNone/>
            </a:pPr>
            <a:r>
              <a:rPr lang="en-US" sz="4350">
                <a:solidFill>
                  <a:srgbClr val="476FD6"/>
                </a:solidFill>
                <a:latin typeface="Roboto Slab"/>
                <a:ea typeface="Roboto Slab"/>
                <a:cs typeface="Roboto Slab"/>
                <a:sym typeface="Roboto Slab"/>
              </a:rPr>
              <a:t>mongoo</a:t>
            </a:r>
            <a:r>
              <a:rPr lang="en-US" sz="4350">
                <a:solidFill>
                  <a:srgbClr val="476FD6"/>
                </a:solidFill>
                <a:latin typeface="Roboto Slab"/>
                <a:ea typeface="Roboto Slab"/>
                <a:cs typeface="Roboto Slab"/>
                <a:sym typeface="Roboto Slab"/>
              </a:rPr>
              <a:t>se</a:t>
            </a:r>
            <a:endParaRPr sz="4350"/>
          </a:p>
          <a:p>
            <a:pPr indent="0" lvl="0" marL="0" marR="0" rtl="0" algn="l">
              <a:lnSpc>
                <a:spcPct val="124850"/>
              </a:lnSpc>
              <a:spcBef>
                <a:spcPts val="0"/>
              </a:spcBef>
              <a:spcAft>
                <a:spcPts val="0"/>
              </a:spcAft>
              <a:buNone/>
            </a:pPr>
            <a:r>
              <a:t/>
            </a:r>
            <a:endParaRPr sz="4350">
              <a:solidFill>
                <a:srgbClr val="476FD6"/>
              </a:solidFill>
              <a:latin typeface="Roboto Slab"/>
              <a:ea typeface="Roboto Slab"/>
              <a:cs typeface="Roboto Slab"/>
              <a:sym typeface="Roboto Slab"/>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2"/>
          <p:cNvPicPr preferRelativeResize="0"/>
          <p:nvPr/>
        </p:nvPicPr>
        <p:blipFill rotWithShape="1">
          <a:blip r:embed="rId3">
            <a:alphaModFix/>
          </a:blip>
          <a:srcRect b="18374" l="0" r="0" t="0"/>
          <a:stretch/>
        </p:blipFill>
        <p:spPr>
          <a:xfrm>
            <a:off x="5104575" y="1473225"/>
            <a:ext cx="8030700" cy="6468851"/>
          </a:xfrm>
          <a:prstGeom prst="rect">
            <a:avLst/>
          </a:prstGeom>
          <a:noFill/>
          <a:ln>
            <a:noFill/>
          </a:ln>
        </p:spPr>
      </p:pic>
      <p:sp>
        <p:nvSpPr>
          <p:cNvPr id="353" name="Google Shape;353;p42"/>
          <p:cNvSpPr/>
          <p:nvPr/>
        </p:nvSpPr>
        <p:spPr>
          <a:xfrm>
            <a:off x="4553850" y="287553"/>
            <a:ext cx="5522700" cy="1016400"/>
          </a:xfrm>
          <a:prstGeom prst="rect">
            <a:avLst/>
          </a:prstGeom>
          <a:noFill/>
          <a:ln>
            <a:noFill/>
          </a:ln>
        </p:spPr>
        <p:txBody>
          <a:bodyPr anchorCtr="0" anchor="t" bIns="45000" lIns="90000" spcFirstLastPara="1" rIns="90000" wrap="square" tIns="45000">
            <a:noAutofit/>
          </a:bodyPr>
          <a:lstStyle/>
          <a:p>
            <a:pPr indent="0" lvl="0" marL="0" rtl="0" algn="l">
              <a:lnSpc>
                <a:spcPct val="124850"/>
              </a:lnSpc>
              <a:spcBef>
                <a:spcPts val="0"/>
              </a:spcBef>
              <a:spcAft>
                <a:spcPts val="0"/>
              </a:spcAft>
              <a:buNone/>
            </a:pPr>
            <a:r>
              <a:rPr lang="en-US" sz="4350">
                <a:solidFill>
                  <a:srgbClr val="476FD6"/>
                </a:solidFill>
                <a:latin typeface="Roboto Slab"/>
                <a:ea typeface="Roboto Slab"/>
                <a:cs typeface="Roboto Slab"/>
                <a:sym typeface="Roboto Slab"/>
              </a:rPr>
              <a:t>json web token (jwt)</a:t>
            </a:r>
            <a:endParaRPr sz="4350"/>
          </a:p>
          <a:p>
            <a:pPr indent="0" lvl="0" marL="0" marR="0" rtl="0" algn="l">
              <a:lnSpc>
                <a:spcPct val="124850"/>
              </a:lnSpc>
              <a:spcBef>
                <a:spcPts val="0"/>
              </a:spcBef>
              <a:spcAft>
                <a:spcPts val="0"/>
              </a:spcAft>
              <a:buNone/>
            </a:pPr>
            <a:r>
              <a:t/>
            </a:r>
            <a:endParaRPr sz="4350">
              <a:solidFill>
                <a:srgbClr val="476FD6"/>
              </a:solidFill>
              <a:latin typeface="Roboto Slab"/>
              <a:ea typeface="Roboto Slab"/>
              <a:cs typeface="Roboto Slab"/>
              <a:sym typeface="Roboto Slab"/>
            </a:endParaRPr>
          </a:p>
        </p:txBody>
      </p:sp>
      <p:sp>
        <p:nvSpPr>
          <p:cNvPr id="354" name="Google Shape;354;p42"/>
          <p:cNvSpPr txBox="1"/>
          <p:nvPr/>
        </p:nvSpPr>
        <p:spPr>
          <a:xfrm>
            <a:off x="1057950" y="3468300"/>
            <a:ext cx="3495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JWTs are a compact and secure way to represent claims (pieces of information) between two parties.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6"/>
          <p:cNvPicPr preferRelativeResize="0"/>
          <p:nvPr/>
        </p:nvPicPr>
        <p:blipFill>
          <a:blip r:embed="rId3">
            <a:alphaModFix/>
          </a:blip>
          <a:stretch>
            <a:fillRect/>
          </a:stretch>
        </p:blipFill>
        <p:spPr>
          <a:xfrm>
            <a:off x="336450" y="288175"/>
            <a:ext cx="3131976" cy="1915725"/>
          </a:xfrm>
          <a:prstGeom prst="rect">
            <a:avLst/>
          </a:prstGeom>
          <a:noFill/>
          <a:ln>
            <a:noFill/>
          </a:ln>
        </p:spPr>
      </p:pic>
      <p:pic>
        <p:nvPicPr>
          <p:cNvPr id="88" name="Google Shape;88;p16"/>
          <p:cNvPicPr preferRelativeResize="0"/>
          <p:nvPr/>
        </p:nvPicPr>
        <p:blipFill>
          <a:blip r:embed="rId4">
            <a:alphaModFix/>
          </a:blip>
          <a:stretch>
            <a:fillRect/>
          </a:stretch>
        </p:blipFill>
        <p:spPr>
          <a:xfrm>
            <a:off x="12024101" y="431975"/>
            <a:ext cx="2147701" cy="2147701"/>
          </a:xfrm>
          <a:prstGeom prst="rect">
            <a:avLst/>
          </a:prstGeom>
          <a:noFill/>
          <a:ln>
            <a:noFill/>
          </a:ln>
        </p:spPr>
      </p:pic>
      <p:pic>
        <p:nvPicPr>
          <p:cNvPr id="89" name="Google Shape;89;p16"/>
          <p:cNvPicPr preferRelativeResize="0"/>
          <p:nvPr/>
        </p:nvPicPr>
        <p:blipFill>
          <a:blip r:embed="rId5">
            <a:alphaModFix/>
          </a:blip>
          <a:stretch>
            <a:fillRect/>
          </a:stretch>
        </p:blipFill>
        <p:spPr>
          <a:xfrm>
            <a:off x="11978763" y="2996675"/>
            <a:ext cx="2238375" cy="2038350"/>
          </a:xfrm>
          <a:prstGeom prst="rect">
            <a:avLst/>
          </a:prstGeom>
          <a:noFill/>
          <a:ln>
            <a:noFill/>
          </a:ln>
        </p:spPr>
      </p:pic>
      <p:pic>
        <p:nvPicPr>
          <p:cNvPr id="90" name="Google Shape;90;p16"/>
          <p:cNvPicPr preferRelativeResize="0"/>
          <p:nvPr/>
        </p:nvPicPr>
        <p:blipFill>
          <a:blip r:embed="rId6">
            <a:alphaModFix/>
          </a:blip>
          <a:stretch>
            <a:fillRect/>
          </a:stretch>
        </p:blipFill>
        <p:spPr>
          <a:xfrm>
            <a:off x="10657425" y="5183850"/>
            <a:ext cx="5289326" cy="2566875"/>
          </a:xfrm>
          <a:prstGeom prst="rect">
            <a:avLst/>
          </a:prstGeom>
          <a:noFill/>
          <a:ln>
            <a:noFill/>
          </a:ln>
        </p:spPr>
      </p:pic>
      <p:pic>
        <p:nvPicPr>
          <p:cNvPr id="91" name="Google Shape;91;p16"/>
          <p:cNvPicPr preferRelativeResize="0"/>
          <p:nvPr/>
        </p:nvPicPr>
        <p:blipFill>
          <a:blip r:embed="rId7">
            <a:alphaModFix/>
          </a:blip>
          <a:stretch>
            <a:fillRect/>
          </a:stretch>
        </p:blipFill>
        <p:spPr>
          <a:xfrm>
            <a:off x="3818125" y="288163"/>
            <a:ext cx="3131976" cy="1218864"/>
          </a:xfrm>
          <a:prstGeom prst="rect">
            <a:avLst/>
          </a:prstGeom>
          <a:noFill/>
          <a:ln>
            <a:noFill/>
          </a:ln>
        </p:spPr>
      </p:pic>
      <p:pic>
        <p:nvPicPr>
          <p:cNvPr id="92" name="Google Shape;92;p16"/>
          <p:cNvPicPr preferRelativeResize="0"/>
          <p:nvPr/>
        </p:nvPicPr>
        <p:blipFill>
          <a:blip r:embed="rId8">
            <a:alphaModFix/>
          </a:blip>
          <a:stretch>
            <a:fillRect/>
          </a:stretch>
        </p:blipFill>
        <p:spPr>
          <a:xfrm>
            <a:off x="762140" y="2579663"/>
            <a:ext cx="3405747" cy="1915726"/>
          </a:xfrm>
          <a:prstGeom prst="rect">
            <a:avLst/>
          </a:prstGeom>
          <a:noFill/>
          <a:ln>
            <a:noFill/>
          </a:ln>
        </p:spPr>
      </p:pic>
      <p:pic>
        <p:nvPicPr>
          <p:cNvPr id="93" name="Google Shape;93;p16"/>
          <p:cNvPicPr preferRelativeResize="0"/>
          <p:nvPr/>
        </p:nvPicPr>
        <p:blipFill>
          <a:blip r:embed="rId9">
            <a:alphaModFix/>
          </a:blip>
          <a:stretch>
            <a:fillRect/>
          </a:stretch>
        </p:blipFill>
        <p:spPr>
          <a:xfrm>
            <a:off x="4462414" y="2203888"/>
            <a:ext cx="2366076" cy="2366076"/>
          </a:xfrm>
          <a:prstGeom prst="rect">
            <a:avLst/>
          </a:prstGeom>
          <a:noFill/>
          <a:ln>
            <a:noFill/>
          </a:ln>
        </p:spPr>
      </p:pic>
      <p:pic>
        <p:nvPicPr>
          <p:cNvPr id="94" name="Google Shape;94;p16"/>
          <p:cNvPicPr preferRelativeResize="0"/>
          <p:nvPr/>
        </p:nvPicPr>
        <p:blipFill>
          <a:blip r:embed="rId10">
            <a:alphaModFix/>
          </a:blip>
          <a:stretch>
            <a:fillRect/>
          </a:stretch>
        </p:blipFill>
        <p:spPr>
          <a:xfrm>
            <a:off x="336438" y="5568050"/>
            <a:ext cx="3831450" cy="1915725"/>
          </a:xfrm>
          <a:prstGeom prst="rect">
            <a:avLst/>
          </a:prstGeom>
          <a:noFill/>
          <a:ln>
            <a:noFill/>
          </a:ln>
        </p:spPr>
      </p:pic>
      <p:pic>
        <p:nvPicPr>
          <p:cNvPr id="95" name="Google Shape;95;p16"/>
          <p:cNvPicPr preferRelativeResize="0"/>
          <p:nvPr/>
        </p:nvPicPr>
        <p:blipFill>
          <a:blip r:embed="rId11">
            <a:alphaModFix/>
          </a:blip>
          <a:stretch>
            <a:fillRect/>
          </a:stretch>
        </p:blipFill>
        <p:spPr>
          <a:xfrm>
            <a:off x="5039163" y="5395725"/>
            <a:ext cx="2143125" cy="2143125"/>
          </a:xfrm>
          <a:prstGeom prst="rect">
            <a:avLst/>
          </a:prstGeom>
          <a:noFill/>
          <a:ln>
            <a:noFill/>
          </a:ln>
        </p:spPr>
      </p:pic>
      <p:pic>
        <p:nvPicPr>
          <p:cNvPr id="96" name="Google Shape;96;p16"/>
          <p:cNvPicPr preferRelativeResize="0"/>
          <p:nvPr/>
        </p:nvPicPr>
        <p:blipFill rotWithShape="1">
          <a:blip r:embed="rId12">
            <a:alphaModFix/>
          </a:blip>
          <a:srcRect b="0" l="2789" r="0" t="0"/>
          <a:stretch/>
        </p:blipFill>
        <p:spPr>
          <a:xfrm>
            <a:off x="7822500" y="2203888"/>
            <a:ext cx="3831424" cy="2979594"/>
          </a:xfrm>
          <a:prstGeom prst="rect">
            <a:avLst/>
          </a:prstGeom>
          <a:noFill/>
          <a:ln>
            <a:noFill/>
          </a:ln>
        </p:spPr>
      </p:pic>
      <p:pic>
        <p:nvPicPr>
          <p:cNvPr id="97" name="Google Shape;97;p16"/>
          <p:cNvPicPr preferRelativeResize="0"/>
          <p:nvPr/>
        </p:nvPicPr>
        <p:blipFill>
          <a:blip r:embed="rId13">
            <a:alphaModFix/>
          </a:blip>
          <a:stretch>
            <a:fillRect/>
          </a:stretch>
        </p:blipFill>
        <p:spPr>
          <a:xfrm>
            <a:off x="8185102" y="5671956"/>
            <a:ext cx="3009900" cy="159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3"/>
          <p:cNvPicPr preferRelativeResize="0"/>
          <p:nvPr/>
        </p:nvPicPr>
        <p:blipFill rotWithShape="1">
          <a:blip r:embed="rId3">
            <a:alphaModFix/>
          </a:blip>
          <a:srcRect b="0" l="0" r="0" t="11347"/>
          <a:stretch/>
        </p:blipFill>
        <p:spPr>
          <a:xfrm>
            <a:off x="4217750" y="1448113"/>
            <a:ext cx="9503525" cy="6503076"/>
          </a:xfrm>
          <a:prstGeom prst="rect">
            <a:avLst/>
          </a:prstGeom>
          <a:noFill/>
          <a:ln>
            <a:noFill/>
          </a:ln>
        </p:spPr>
      </p:pic>
      <p:sp>
        <p:nvSpPr>
          <p:cNvPr id="361" name="Google Shape;361;p43"/>
          <p:cNvSpPr/>
          <p:nvPr/>
        </p:nvSpPr>
        <p:spPr>
          <a:xfrm>
            <a:off x="4553850" y="287553"/>
            <a:ext cx="5522700" cy="1016400"/>
          </a:xfrm>
          <a:prstGeom prst="rect">
            <a:avLst/>
          </a:prstGeom>
          <a:noFill/>
          <a:ln>
            <a:noFill/>
          </a:ln>
        </p:spPr>
        <p:txBody>
          <a:bodyPr anchorCtr="0" anchor="t" bIns="45000" lIns="90000" spcFirstLastPara="1" rIns="90000" wrap="square" tIns="45000">
            <a:noAutofit/>
          </a:bodyPr>
          <a:lstStyle/>
          <a:p>
            <a:pPr indent="0" lvl="0" marL="0" rtl="0" algn="ctr">
              <a:lnSpc>
                <a:spcPct val="124850"/>
              </a:lnSpc>
              <a:spcBef>
                <a:spcPts val="0"/>
              </a:spcBef>
              <a:spcAft>
                <a:spcPts val="0"/>
              </a:spcAft>
              <a:buNone/>
            </a:pPr>
            <a:r>
              <a:rPr lang="en-US" sz="4350">
                <a:solidFill>
                  <a:srgbClr val="476FD6"/>
                </a:solidFill>
                <a:latin typeface="Roboto Slab"/>
                <a:ea typeface="Roboto Slab"/>
                <a:cs typeface="Roboto Slab"/>
                <a:sym typeface="Roboto Slab"/>
              </a:rPr>
              <a:t>socket.io</a:t>
            </a:r>
            <a:endParaRPr sz="4350"/>
          </a:p>
          <a:p>
            <a:pPr indent="0" lvl="0" marL="0" marR="0" rtl="0" algn="l">
              <a:lnSpc>
                <a:spcPct val="124850"/>
              </a:lnSpc>
              <a:spcBef>
                <a:spcPts val="0"/>
              </a:spcBef>
              <a:spcAft>
                <a:spcPts val="0"/>
              </a:spcAft>
              <a:buNone/>
            </a:pPr>
            <a:r>
              <a:t/>
            </a:r>
            <a:endParaRPr sz="4350">
              <a:solidFill>
                <a:srgbClr val="476FD6"/>
              </a:solidFill>
              <a:latin typeface="Roboto Slab"/>
              <a:ea typeface="Roboto Slab"/>
              <a:cs typeface="Roboto Slab"/>
              <a:sym typeface="Roboto Slab"/>
            </a:endParaRPr>
          </a:p>
        </p:txBody>
      </p:sp>
      <p:sp>
        <p:nvSpPr>
          <p:cNvPr id="362" name="Google Shape;362;p43"/>
          <p:cNvSpPr txBox="1"/>
          <p:nvPr/>
        </p:nvSpPr>
        <p:spPr>
          <a:xfrm>
            <a:off x="237300" y="2897600"/>
            <a:ext cx="4177500" cy="22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rPr>
              <a:t>Socket.IO is a JavaScript library that enables </a:t>
            </a:r>
            <a:r>
              <a:rPr b="1" lang="en-US" sz="1500">
                <a:solidFill>
                  <a:schemeClr val="dk1"/>
                </a:solidFill>
              </a:rPr>
              <a:t>real-time, bidirectional communication</a:t>
            </a:r>
            <a:r>
              <a:rPr lang="en-US" sz="1500">
                <a:solidFill>
                  <a:schemeClr val="dk1"/>
                </a:solidFill>
              </a:rPr>
              <a:t> between web clients (browsers) and servers.</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4"/>
          <p:cNvPicPr preferRelativeResize="0"/>
          <p:nvPr/>
        </p:nvPicPr>
        <p:blipFill>
          <a:blip r:embed="rId3">
            <a:alphaModFix/>
          </a:blip>
          <a:stretch>
            <a:fillRect/>
          </a:stretch>
        </p:blipFill>
        <p:spPr>
          <a:xfrm>
            <a:off x="701925" y="1698550"/>
            <a:ext cx="5801175" cy="1920300"/>
          </a:xfrm>
          <a:prstGeom prst="rect">
            <a:avLst/>
          </a:prstGeom>
          <a:noFill/>
          <a:ln>
            <a:noFill/>
          </a:ln>
        </p:spPr>
      </p:pic>
      <p:pic>
        <p:nvPicPr>
          <p:cNvPr id="369" name="Google Shape;369;p44"/>
          <p:cNvPicPr preferRelativeResize="0"/>
          <p:nvPr/>
        </p:nvPicPr>
        <p:blipFill>
          <a:blip r:embed="rId4">
            <a:alphaModFix/>
          </a:blip>
          <a:stretch>
            <a:fillRect/>
          </a:stretch>
        </p:blipFill>
        <p:spPr>
          <a:xfrm>
            <a:off x="1525678" y="4097600"/>
            <a:ext cx="7423850" cy="3613775"/>
          </a:xfrm>
          <a:prstGeom prst="rect">
            <a:avLst/>
          </a:prstGeom>
          <a:noFill/>
          <a:ln>
            <a:noFill/>
          </a:ln>
        </p:spPr>
      </p:pic>
      <p:pic>
        <p:nvPicPr>
          <p:cNvPr id="370" name="Google Shape;370;p44"/>
          <p:cNvPicPr preferRelativeResize="0"/>
          <p:nvPr/>
        </p:nvPicPr>
        <p:blipFill>
          <a:blip r:embed="rId5">
            <a:alphaModFix/>
          </a:blip>
          <a:stretch>
            <a:fillRect/>
          </a:stretch>
        </p:blipFill>
        <p:spPr>
          <a:xfrm>
            <a:off x="7493575" y="1253775"/>
            <a:ext cx="7325125" cy="4954125"/>
          </a:xfrm>
          <a:prstGeom prst="rect">
            <a:avLst/>
          </a:prstGeom>
          <a:noFill/>
          <a:ln>
            <a:noFill/>
          </a:ln>
        </p:spPr>
      </p:pic>
      <p:sp>
        <p:nvSpPr>
          <p:cNvPr id="371" name="Google Shape;371;p44"/>
          <p:cNvSpPr/>
          <p:nvPr/>
        </p:nvSpPr>
        <p:spPr>
          <a:xfrm>
            <a:off x="4553850" y="287553"/>
            <a:ext cx="5522700" cy="1016400"/>
          </a:xfrm>
          <a:prstGeom prst="rect">
            <a:avLst/>
          </a:prstGeom>
          <a:noFill/>
          <a:ln>
            <a:noFill/>
          </a:ln>
        </p:spPr>
        <p:txBody>
          <a:bodyPr anchorCtr="0" anchor="t" bIns="45000" lIns="90000" spcFirstLastPara="1" rIns="90000" wrap="square" tIns="45000">
            <a:noAutofit/>
          </a:bodyPr>
          <a:lstStyle/>
          <a:p>
            <a:pPr indent="0" lvl="0" marL="0" rtl="0" algn="l">
              <a:lnSpc>
                <a:spcPct val="124850"/>
              </a:lnSpc>
              <a:spcBef>
                <a:spcPts val="0"/>
              </a:spcBef>
              <a:spcAft>
                <a:spcPts val="0"/>
              </a:spcAft>
              <a:buNone/>
            </a:pPr>
            <a:r>
              <a:rPr lang="en-US" sz="4350">
                <a:solidFill>
                  <a:srgbClr val="476FD6"/>
                </a:solidFill>
                <a:latin typeface="Roboto Slab"/>
                <a:ea typeface="Roboto Slab"/>
                <a:cs typeface="Roboto Slab"/>
                <a:sym typeface="Roboto Slab"/>
              </a:rPr>
              <a:t>bcryptjs</a:t>
            </a:r>
            <a:endParaRPr sz="4350"/>
          </a:p>
          <a:p>
            <a:pPr indent="0" lvl="0" marL="0" marR="0" rtl="0" algn="l">
              <a:lnSpc>
                <a:spcPct val="124850"/>
              </a:lnSpc>
              <a:spcBef>
                <a:spcPts val="0"/>
              </a:spcBef>
              <a:spcAft>
                <a:spcPts val="0"/>
              </a:spcAft>
              <a:buNone/>
            </a:pPr>
            <a:r>
              <a:t/>
            </a:r>
            <a:endParaRPr sz="4350">
              <a:solidFill>
                <a:srgbClr val="476FD6"/>
              </a:solidFill>
              <a:latin typeface="Roboto Slab"/>
              <a:ea typeface="Roboto Slab"/>
              <a:cs typeface="Roboto Slab"/>
              <a:sym typeface="Roboto Slab"/>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5"/>
          <p:cNvPicPr preferRelativeResize="0"/>
          <p:nvPr/>
        </p:nvPicPr>
        <p:blipFill>
          <a:blip r:embed="rId3">
            <a:alphaModFix/>
          </a:blip>
          <a:stretch>
            <a:fillRect/>
          </a:stretch>
        </p:blipFill>
        <p:spPr>
          <a:xfrm>
            <a:off x="4090075" y="1470013"/>
            <a:ext cx="11430000" cy="6429375"/>
          </a:xfrm>
          <a:prstGeom prst="rect">
            <a:avLst/>
          </a:prstGeom>
          <a:noFill/>
          <a:ln>
            <a:noFill/>
          </a:ln>
        </p:spPr>
      </p:pic>
      <p:sp>
        <p:nvSpPr>
          <p:cNvPr id="378" name="Google Shape;378;p45"/>
          <p:cNvSpPr/>
          <p:nvPr/>
        </p:nvSpPr>
        <p:spPr>
          <a:xfrm>
            <a:off x="4553850" y="287553"/>
            <a:ext cx="5522700" cy="1016400"/>
          </a:xfrm>
          <a:prstGeom prst="rect">
            <a:avLst/>
          </a:prstGeom>
          <a:noFill/>
          <a:ln>
            <a:noFill/>
          </a:ln>
        </p:spPr>
        <p:txBody>
          <a:bodyPr anchorCtr="0" anchor="t" bIns="45000" lIns="90000" spcFirstLastPara="1" rIns="90000" wrap="square" tIns="45000">
            <a:noAutofit/>
          </a:bodyPr>
          <a:lstStyle/>
          <a:p>
            <a:pPr indent="0" lvl="0" marL="0" rtl="0" algn="ctr">
              <a:lnSpc>
                <a:spcPct val="124850"/>
              </a:lnSpc>
              <a:spcBef>
                <a:spcPts val="0"/>
              </a:spcBef>
              <a:spcAft>
                <a:spcPts val="0"/>
              </a:spcAft>
              <a:buNone/>
            </a:pPr>
            <a:r>
              <a:rPr lang="en-US" sz="4350">
                <a:solidFill>
                  <a:srgbClr val="476FD6"/>
                </a:solidFill>
                <a:latin typeface="Roboto Slab"/>
                <a:ea typeface="Roboto Slab"/>
                <a:cs typeface="Roboto Slab"/>
                <a:sym typeface="Roboto Slab"/>
              </a:rPr>
              <a:t>cors</a:t>
            </a:r>
            <a:endParaRPr sz="4350"/>
          </a:p>
          <a:p>
            <a:pPr indent="0" lvl="0" marL="0" marR="0" rtl="0" algn="l">
              <a:lnSpc>
                <a:spcPct val="124850"/>
              </a:lnSpc>
              <a:spcBef>
                <a:spcPts val="0"/>
              </a:spcBef>
              <a:spcAft>
                <a:spcPts val="0"/>
              </a:spcAft>
              <a:buNone/>
            </a:pPr>
            <a:r>
              <a:t/>
            </a:r>
            <a:endParaRPr sz="4350">
              <a:solidFill>
                <a:srgbClr val="476FD6"/>
              </a:solidFill>
              <a:latin typeface="Roboto Slab"/>
              <a:ea typeface="Roboto Slab"/>
              <a:cs typeface="Roboto Slab"/>
              <a:sym typeface="Roboto Slab"/>
            </a:endParaRPr>
          </a:p>
        </p:txBody>
      </p:sp>
      <p:sp>
        <p:nvSpPr>
          <p:cNvPr id="379" name="Google Shape;379;p45"/>
          <p:cNvSpPr txBox="1"/>
          <p:nvPr/>
        </p:nvSpPr>
        <p:spPr>
          <a:xfrm>
            <a:off x="337550" y="1360225"/>
            <a:ext cx="5146800" cy="30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t>CORS (Cross-Origin Resource Sharing) is a security mechanism implemented by web browsers that restricts how a web page from one domain can request resources from a different domain.</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p:nvPr/>
        </p:nvSpPr>
        <p:spPr>
          <a:xfrm>
            <a:off x="5831550" y="3425100"/>
            <a:ext cx="2967300" cy="1379400"/>
          </a:xfrm>
          <a:prstGeom prst="rect">
            <a:avLst/>
          </a:prstGeom>
          <a:noFill/>
          <a:ln>
            <a:noFill/>
          </a:ln>
        </p:spPr>
        <p:txBody>
          <a:bodyPr anchorCtr="0" anchor="t" bIns="45000" lIns="90000" spcFirstLastPara="1" rIns="90000" wrap="square" tIns="45000">
            <a:noAutofit/>
          </a:bodyPr>
          <a:lstStyle/>
          <a:p>
            <a:pPr indent="0" lvl="0" marL="0" marR="0" rtl="0" algn="ctr">
              <a:lnSpc>
                <a:spcPct val="124850"/>
              </a:lnSpc>
              <a:spcBef>
                <a:spcPts val="0"/>
              </a:spcBef>
              <a:spcAft>
                <a:spcPts val="0"/>
              </a:spcAft>
              <a:buNone/>
            </a:pPr>
            <a:r>
              <a:rPr b="0" lang="en-US" sz="5650" strike="noStrike">
                <a:solidFill>
                  <a:srgbClr val="476FD6"/>
                </a:solidFill>
                <a:latin typeface="Roboto Slab"/>
                <a:ea typeface="Roboto Slab"/>
                <a:cs typeface="Roboto Slab"/>
                <a:sym typeface="Roboto Slab"/>
              </a:rPr>
              <a:t>T</a:t>
            </a:r>
            <a:r>
              <a:rPr lang="en-US" sz="5650">
                <a:solidFill>
                  <a:srgbClr val="476FD6"/>
                </a:solidFill>
                <a:latin typeface="Roboto Slab"/>
                <a:ea typeface="Roboto Slab"/>
                <a:cs typeface="Roboto Slab"/>
                <a:sym typeface="Roboto Slab"/>
              </a:rPr>
              <a:t>hank You</a:t>
            </a:r>
            <a:endParaRPr b="0" sz="5650" strike="noStrike">
              <a:solidFill>
                <a:srgbClr val="000000"/>
              </a:solidFill>
              <a:latin typeface="Arial"/>
              <a:ea typeface="Arial"/>
              <a:cs typeface="Arial"/>
              <a:sym typeface="Arial"/>
            </a:endParaRPr>
          </a:p>
        </p:txBody>
      </p:sp>
      <p:sp>
        <p:nvSpPr>
          <p:cNvPr id="386" name="Google Shape;386;p46">
            <a:hlinkClick r:id="rId3"/>
          </p:cNvPr>
          <p:cNvSpPr txBox="1"/>
          <p:nvPr/>
        </p:nvSpPr>
        <p:spPr>
          <a:xfrm>
            <a:off x="4118550" y="552400"/>
            <a:ext cx="71775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u="sng">
                <a:solidFill>
                  <a:schemeClr val="hlink"/>
                </a:solidFill>
                <a:hlinkClick r:id="rId4"/>
              </a:rPr>
              <a:t>https://github.com/infinity-boi/synergy-link</a:t>
            </a:r>
            <a:r>
              <a:rPr lang="en-US" sz="2600"/>
              <a:t> </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p:nvPr/>
        </p:nvSpPr>
        <p:spPr>
          <a:xfrm>
            <a:off x="0" y="0"/>
            <a:ext cx="14630040" cy="8229240"/>
          </a:xfrm>
          <a:prstGeom prst="rect">
            <a:avLst/>
          </a:prstGeom>
          <a:solidFill>
            <a:srgbClr val="EDF1F8"/>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 name="Google Shape;104;p17"/>
          <p:cNvSpPr/>
          <p:nvPr/>
        </p:nvSpPr>
        <p:spPr>
          <a:xfrm>
            <a:off x="0" y="0"/>
            <a:ext cx="14630040" cy="8229240"/>
          </a:xfrm>
          <a:prstGeom prst="rect">
            <a:avLst/>
          </a:prstGeom>
          <a:solidFill>
            <a:srgbClr val="FBFCFE"/>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 name="Google Shape;105;p17"/>
          <p:cNvSpPr/>
          <p:nvPr/>
        </p:nvSpPr>
        <p:spPr>
          <a:xfrm>
            <a:off x="2037950" y="857875"/>
            <a:ext cx="10930200" cy="1388400"/>
          </a:xfrm>
          <a:prstGeom prst="rect">
            <a:avLst/>
          </a:prstGeom>
          <a:noFill/>
          <a:ln>
            <a:noFill/>
          </a:ln>
        </p:spPr>
        <p:txBody>
          <a:bodyPr anchorCtr="0" anchor="t" bIns="45000" lIns="90000" spcFirstLastPara="1" rIns="90000" wrap="square" tIns="45000">
            <a:noAutofit/>
          </a:bodyPr>
          <a:lstStyle/>
          <a:p>
            <a:pPr indent="0" lvl="0" marL="0" marR="0" rtl="0" algn="l">
              <a:lnSpc>
                <a:spcPct val="125125"/>
              </a:lnSpc>
              <a:spcBef>
                <a:spcPts val="0"/>
              </a:spcBef>
              <a:spcAft>
                <a:spcPts val="0"/>
              </a:spcAft>
              <a:buNone/>
            </a:pPr>
            <a:r>
              <a:rPr b="0" lang="en-US" sz="4370" strike="noStrike">
                <a:solidFill>
                  <a:srgbClr val="476FD6"/>
                </a:solidFill>
                <a:latin typeface="Roboto Slab"/>
                <a:ea typeface="Roboto Slab"/>
                <a:cs typeface="Roboto Slab"/>
                <a:sym typeface="Roboto Slab"/>
              </a:rPr>
              <a:t>Addressing the Problem of Superficial Connections</a:t>
            </a:r>
            <a:endParaRPr b="0" sz="4370" strike="noStrike">
              <a:solidFill>
                <a:srgbClr val="000000"/>
              </a:solidFill>
              <a:latin typeface="Arial"/>
              <a:ea typeface="Arial"/>
              <a:cs typeface="Arial"/>
              <a:sym typeface="Arial"/>
            </a:endParaRPr>
          </a:p>
        </p:txBody>
      </p:sp>
      <p:sp>
        <p:nvSpPr>
          <p:cNvPr id="106" name="Google Shape;106;p17"/>
          <p:cNvSpPr/>
          <p:nvPr/>
        </p:nvSpPr>
        <p:spPr>
          <a:xfrm>
            <a:off x="2037960" y="2691000"/>
            <a:ext cx="10554120" cy="992160"/>
          </a:xfrm>
          <a:prstGeom prst="rect">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 name="Google Shape;107;p17"/>
          <p:cNvSpPr/>
          <p:nvPr/>
        </p:nvSpPr>
        <p:spPr>
          <a:xfrm>
            <a:off x="2260080" y="2831760"/>
            <a:ext cx="4828680" cy="35496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Lack of Meaningful Interactions</a:t>
            </a:r>
            <a:endParaRPr b="0" sz="1750" strike="noStrike">
              <a:solidFill>
                <a:srgbClr val="000000"/>
              </a:solidFill>
              <a:latin typeface="Arial"/>
              <a:ea typeface="Arial"/>
              <a:cs typeface="Arial"/>
              <a:sym typeface="Arial"/>
            </a:endParaRPr>
          </a:p>
        </p:txBody>
      </p:sp>
      <p:sp>
        <p:nvSpPr>
          <p:cNvPr id="108" name="Google Shape;108;p17"/>
          <p:cNvSpPr/>
          <p:nvPr/>
        </p:nvSpPr>
        <p:spPr>
          <a:xfrm>
            <a:off x="7541280" y="2831760"/>
            <a:ext cx="4828680" cy="71028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Random connections often lead to shallow conversations and fleeting interactions.</a:t>
            </a:r>
            <a:endParaRPr b="0" sz="1750" strike="noStrike">
              <a:solidFill>
                <a:srgbClr val="000000"/>
              </a:solidFill>
              <a:latin typeface="Arial"/>
              <a:ea typeface="Arial"/>
              <a:cs typeface="Arial"/>
              <a:sym typeface="Arial"/>
            </a:endParaRPr>
          </a:p>
        </p:txBody>
      </p:sp>
      <p:sp>
        <p:nvSpPr>
          <p:cNvPr id="109" name="Google Shape;109;p17"/>
          <p:cNvSpPr/>
          <p:nvPr/>
        </p:nvSpPr>
        <p:spPr>
          <a:xfrm>
            <a:off x="2260080" y="3824280"/>
            <a:ext cx="4828680" cy="35496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Difficulty Finding Like-Minded People</a:t>
            </a:r>
            <a:endParaRPr b="0" sz="1750" strike="noStrike">
              <a:solidFill>
                <a:srgbClr val="000000"/>
              </a:solidFill>
              <a:latin typeface="Arial"/>
              <a:ea typeface="Arial"/>
              <a:cs typeface="Arial"/>
              <a:sym typeface="Arial"/>
            </a:endParaRPr>
          </a:p>
        </p:txBody>
      </p:sp>
      <p:sp>
        <p:nvSpPr>
          <p:cNvPr id="110" name="Google Shape;110;p17"/>
          <p:cNvSpPr/>
          <p:nvPr/>
        </p:nvSpPr>
        <p:spPr>
          <a:xfrm>
            <a:off x="7541280" y="3824280"/>
            <a:ext cx="4828680" cy="106596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Traditional platforms don't cater to users seeking connections based on personality compatibility and shared goals.</a:t>
            </a:r>
            <a:endParaRPr b="0" sz="1750" strike="noStrike">
              <a:solidFill>
                <a:srgbClr val="000000"/>
              </a:solidFill>
              <a:latin typeface="Arial"/>
              <a:ea typeface="Arial"/>
              <a:cs typeface="Arial"/>
              <a:sym typeface="Arial"/>
            </a:endParaRPr>
          </a:p>
        </p:txBody>
      </p:sp>
      <p:sp>
        <p:nvSpPr>
          <p:cNvPr id="111" name="Google Shape;111;p17"/>
          <p:cNvSpPr/>
          <p:nvPr/>
        </p:nvSpPr>
        <p:spPr>
          <a:xfrm>
            <a:off x="2037960" y="5031360"/>
            <a:ext cx="10554120" cy="992160"/>
          </a:xfrm>
          <a:prstGeom prst="rect">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2" name="Google Shape;112;p17"/>
          <p:cNvSpPr/>
          <p:nvPr/>
        </p:nvSpPr>
        <p:spPr>
          <a:xfrm>
            <a:off x="2260080" y="5172120"/>
            <a:ext cx="4828680" cy="35496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Ineffective Icebreakers</a:t>
            </a:r>
            <a:endParaRPr b="0" sz="1750" strike="noStrike">
              <a:solidFill>
                <a:srgbClr val="000000"/>
              </a:solidFill>
              <a:latin typeface="Arial"/>
              <a:ea typeface="Arial"/>
              <a:cs typeface="Arial"/>
              <a:sym typeface="Arial"/>
            </a:endParaRPr>
          </a:p>
        </p:txBody>
      </p:sp>
      <p:sp>
        <p:nvSpPr>
          <p:cNvPr id="113" name="Google Shape;113;p17"/>
          <p:cNvSpPr/>
          <p:nvPr/>
        </p:nvSpPr>
        <p:spPr>
          <a:xfrm>
            <a:off x="7541280" y="5172120"/>
            <a:ext cx="4828680" cy="71028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Generic greetings and awkward introductions hinder meaningful conversation starters.</a:t>
            </a:r>
            <a:endParaRPr b="0" sz="1750" strike="noStrike">
              <a:solidFill>
                <a:srgbClr val="000000"/>
              </a:solidFill>
              <a:latin typeface="Arial"/>
              <a:ea typeface="Arial"/>
              <a:cs typeface="Arial"/>
              <a:sym typeface="Arial"/>
            </a:endParaRPr>
          </a:p>
        </p:txBody>
      </p:sp>
      <p:sp>
        <p:nvSpPr>
          <p:cNvPr id="114" name="Google Shape;114;p17"/>
          <p:cNvSpPr/>
          <p:nvPr/>
        </p:nvSpPr>
        <p:spPr>
          <a:xfrm>
            <a:off x="2260080" y="6164640"/>
            <a:ext cx="4828680" cy="35496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Prioritization of Quantity over Quality</a:t>
            </a:r>
            <a:endParaRPr b="0" sz="1750" strike="noStrike">
              <a:solidFill>
                <a:srgbClr val="000000"/>
              </a:solidFill>
              <a:latin typeface="Arial"/>
              <a:ea typeface="Arial"/>
              <a:cs typeface="Arial"/>
              <a:sym typeface="Arial"/>
            </a:endParaRPr>
          </a:p>
        </p:txBody>
      </p:sp>
      <p:sp>
        <p:nvSpPr>
          <p:cNvPr id="115" name="Google Shape;115;p17"/>
          <p:cNvSpPr/>
          <p:nvPr/>
        </p:nvSpPr>
        <p:spPr>
          <a:xfrm>
            <a:off x="7541280" y="6164640"/>
            <a:ext cx="4828680" cy="106596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Many platforms focus on accumulating a large number of connections, neglecting the quality and depth of interactions.</a:t>
            </a:r>
            <a:endParaRPr b="0" sz="1750"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p:nvPr/>
        </p:nvSpPr>
        <p:spPr>
          <a:xfrm>
            <a:off x="0" y="0"/>
            <a:ext cx="14630040" cy="8229240"/>
          </a:xfrm>
          <a:prstGeom prst="rect">
            <a:avLst/>
          </a:prstGeom>
          <a:solidFill>
            <a:srgbClr val="EDF1F8"/>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 name="Google Shape;122;p18"/>
          <p:cNvSpPr/>
          <p:nvPr/>
        </p:nvSpPr>
        <p:spPr>
          <a:xfrm>
            <a:off x="0" y="0"/>
            <a:ext cx="14630040" cy="8229240"/>
          </a:xfrm>
          <a:prstGeom prst="rect">
            <a:avLst/>
          </a:prstGeom>
          <a:solidFill>
            <a:srgbClr val="FBFCFE"/>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 name="Google Shape;123;p18"/>
          <p:cNvSpPr/>
          <p:nvPr/>
        </p:nvSpPr>
        <p:spPr>
          <a:xfrm>
            <a:off x="2037960" y="384170"/>
            <a:ext cx="7459200" cy="694200"/>
          </a:xfrm>
          <a:prstGeom prst="rect">
            <a:avLst/>
          </a:prstGeom>
          <a:noFill/>
          <a:ln>
            <a:noFill/>
          </a:ln>
        </p:spPr>
        <p:txBody>
          <a:bodyPr anchorCtr="0" anchor="t" bIns="45000" lIns="90000" spcFirstLastPara="1" rIns="90000" wrap="square" tIns="45000">
            <a:noAutofit/>
          </a:bodyPr>
          <a:lstStyle/>
          <a:p>
            <a:pPr indent="0" lvl="0" marL="0" marR="0" rtl="0" algn="l">
              <a:lnSpc>
                <a:spcPct val="125125"/>
              </a:lnSpc>
              <a:spcBef>
                <a:spcPts val="0"/>
              </a:spcBef>
              <a:spcAft>
                <a:spcPts val="0"/>
              </a:spcAft>
              <a:buNone/>
            </a:pPr>
            <a:r>
              <a:rPr b="0" lang="en-US" sz="4370" strike="noStrike">
                <a:solidFill>
                  <a:srgbClr val="476FD6"/>
                </a:solidFill>
                <a:latin typeface="Roboto Slab"/>
                <a:ea typeface="Roboto Slab"/>
                <a:cs typeface="Roboto Slab"/>
                <a:sym typeface="Roboto Slab"/>
              </a:rPr>
              <a:t>Personality-Based Matching</a:t>
            </a:r>
            <a:endParaRPr b="0" sz="4370" strike="noStrike">
              <a:solidFill>
                <a:srgbClr val="000000"/>
              </a:solidFill>
              <a:latin typeface="Arial"/>
              <a:ea typeface="Arial"/>
              <a:cs typeface="Arial"/>
              <a:sym typeface="Arial"/>
            </a:endParaRPr>
          </a:p>
        </p:txBody>
      </p:sp>
      <p:sp>
        <p:nvSpPr>
          <p:cNvPr id="124" name="Google Shape;124;p18"/>
          <p:cNvSpPr/>
          <p:nvPr/>
        </p:nvSpPr>
        <p:spPr>
          <a:xfrm>
            <a:off x="2037960" y="2404440"/>
            <a:ext cx="3156120" cy="69408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Personality Compatibility</a:t>
            </a:r>
            <a:endParaRPr b="0" sz="2190" strike="noStrike">
              <a:solidFill>
                <a:srgbClr val="000000"/>
              </a:solidFill>
              <a:latin typeface="Arial"/>
              <a:ea typeface="Arial"/>
              <a:cs typeface="Arial"/>
              <a:sym typeface="Arial"/>
            </a:endParaRPr>
          </a:p>
        </p:txBody>
      </p:sp>
      <p:sp>
        <p:nvSpPr>
          <p:cNvPr id="125" name="Google Shape;125;p18"/>
          <p:cNvSpPr/>
          <p:nvPr/>
        </p:nvSpPr>
        <p:spPr>
          <a:xfrm>
            <a:off x="2037960" y="3321000"/>
            <a:ext cx="3156120" cy="355356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Our algorithm analyzes user profiles and personality traits to create connections with people who share compatible personalities with similar communication styles and interests. For example, an INTJ personality type may have a good match with ENFP, ENTJ, and ENTP.</a:t>
            </a:r>
            <a:endParaRPr b="0" sz="1750" strike="noStrike">
              <a:solidFill>
                <a:srgbClr val="000000"/>
              </a:solidFill>
              <a:latin typeface="Arial"/>
              <a:ea typeface="Arial"/>
              <a:cs typeface="Arial"/>
              <a:sym typeface="Arial"/>
            </a:endParaRPr>
          </a:p>
        </p:txBody>
      </p:sp>
      <p:sp>
        <p:nvSpPr>
          <p:cNvPr id="126" name="Google Shape;126;p18"/>
          <p:cNvSpPr/>
          <p:nvPr/>
        </p:nvSpPr>
        <p:spPr>
          <a:xfrm>
            <a:off x="5743800" y="2404440"/>
            <a:ext cx="2777040" cy="34668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Shared Interests</a:t>
            </a:r>
            <a:endParaRPr b="0" sz="2190" strike="noStrike">
              <a:solidFill>
                <a:srgbClr val="000000"/>
              </a:solidFill>
              <a:latin typeface="Arial"/>
              <a:ea typeface="Arial"/>
              <a:cs typeface="Arial"/>
              <a:sym typeface="Arial"/>
            </a:endParaRPr>
          </a:p>
        </p:txBody>
      </p:sp>
      <p:sp>
        <p:nvSpPr>
          <p:cNvPr id="127" name="Google Shape;127;p18"/>
          <p:cNvSpPr/>
          <p:nvPr/>
        </p:nvSpPr>
        <p:spPr>
          <a:xfrm>
            <a:off x="5743800" y="2973960"/>
            <a:ext cx="3156120" cy="248760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By understanding your personality, we can match you with individuals who share your hobbies, values, and communication preferences, making it easier to find people you truly connect with.</a:t>
            </a:r>
            <a:endParaRPr b="0" sz="1750" strike="noStrike">
              <a:solidFill>
                <a:srgbClr val="000000"/>
              </a:solidFill>
              <a:latin typeface="Arial"/>
              <a:ea typeface="Arial"/>
              <a:cs typeface="Arial"/>
              <a:sym typeface="Arial"/>
            </a:endParaRPr>
          </a:p>
        </p:txBody>
      </p:sp>
      <p:sp>
        <p:nvSpPr>
          <p:cNvPr id="128" name="Google Shape;128;p18"/>
          <p:cNvSpPr/>
          <p:nvPr/>
        </p:nvSpPr>
        <p:spPr>
          <a:xfrm>
            <a:off x="9450000" y="2404440"/>
            <a:ext cx="3156120" cy="69408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Meaningful Interactions</a:t>
            </a:r>
            <a:endParaRPr b="0" sz="2190" strike="noStrike">
              <a:solidFill>
                <a:srgbClr val="000000"/>
              </a:solidFill>
              <a:latin typeface="Arial"/>
              <a:ea typeface="Arial"/>
              <a:cs typeface="Arial"/>
              <a:sym typeface="Arial"/>
            </a:endParaRPr>
          </a:p>
        </p:txBody>
      </p:sp>
      <p:sp>
        <p:nvSpPr>
          <p:cNvPr id="129" name="Google Shape;129;p18"/>
          <p:cNvSpPr/>
          <p:nvPr/>
        </p:nvSpPr>
        <p:spPr>
          <a:xfrm>
            <a:off x="9450000" y="3321000"/>
            <a:ext cx="3156120" cy="213192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Synergy Link's personality-based matching helps break the ice and spark engaging conversations, reducing the awkwardness often associated with online interactions.</a:t>
            </a:r>
            <a:endParaRPr b="0" sz="1750"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9"/>
          <p:cNvPicPr preferRelativeResize="0"/>
          <p:nvPr/>
        </p:nvPicPr>
        <p:blipFill rotWithShape="1">
          <a:blip r:embed="rId3">
            <a:alphaModFix/>
          </a:blip>
          <a:srcRect b="8675" l="0" r="0" t="0"/>
          <a:stretch/>
        </p:blipFill>
        <p:spPr>
          <a:xfrm>
            <a:off x="3271375" y="0"/>
            <a:ext cx="7865492" cy="8229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0"/>
          <p:cNvPicPr preferRelativeResize="0"/>
          <p:nvPr/>
        </p:nvPicPr>
        <p:blipFill rotWithShape="1">
          <a:blip r:embed="rId3">
            <a:alphaModFix/>
          </a:blip>
          <a:srcRect b="10785" l="0" r="0" t="0"/>
          <a:stretch/>
        </p:blipFill>
        <p:spPr>
          <a:xfrm>
            <a:off x="2864500" y="144113"/>
            <a:ext cx="8901401" cy="7941375"/>
          </a:xfrm>
          <a:prstGeom prst="rect">
            <a:avLst/>
          </a:prstGeom>
          <a:noFill/>
          <a:ln>
            <a:noFill/>
          </a:ln>
        </p:spPr>
      </p:pic>
      <p:sp>
        <p:nvSpPr>
          <p:cNvPr id="142" name="Google Shape;142;p20"/>
          <p:cNvSpPr txBox="1"/>
          <p:nvPr/>
        </p:nvSpPr>
        <p:spPr>
          <a:xfrm>
            <a:off x="304150" y="2005275"/>
            <a:ext cx="2155800" cy="3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t>INTJs are most compatible with ENFP, ENTJ, and ENTP personality types.</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nvSpPr>
        <p:spPr>
          <a:xfrm>
            <a:off x="3545975" y="2051100"/>
            <a:ext cx="6734400" cy="41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100"/>
              <a:t>match = {</a:t>
            </a:r>
            <a:endParaRPr sz="3100"/>
          </a:p>
          <a:p>
            <a:pPr indent="0" lvl="0" marL="0" rtl="0" algn="l">
              <a:spcBef>
                <a:spcPts val="0"/>
              </a:spcBef>
              <a:spcAft>
                <a:spcPts val="0"/>
              </a:spcAft>
              <a:buNone/>
            </a:pPr>
            <a:r>
              <a:rPr lang="en-US" sz="3100"/>
              <a:t>	intj : { enfp, entj, entp, </a:t>
            </a:r>
            <a:endParaRPr sz="3100"/>
          </a:p>
          <a:p>
            <a:pPr indent="457200" lvl="0" marL="0" rtl="0" algn="l">
              <a:spcBef>
                <a:spcPts val="0"/>
              </a:spcBef>
              <a:spcAft>
                <a:spcPts val="0"/>
              </a:spcAft>
              <a:buNone/>
            </a:pPr>
            <a:r>
              <a:rPr lang="en-US" sz="3100"/>
              <a:t>},</a:t>
            </a:r>
            <a:endParaRPr sz="3100"/>
          </a:p>
          <a:p>
            <a:pPr indent="0" lvl="0" marL="457200" rtl="0" algn="l">
              <a:spcBef>
                <a:spcPts val="0"/>
              </a:spcBef>
              <a:spcAft>
                <a:spcPts val="0"/>
              </a:spcAft>
              <a:buNone/>
            </a:pPr>
            <a:r>
              <a:rPr lang="en-US" sz="3100"/>
              <a:t>enfp : { intj, infj</a:t>
            </a:r>
            <a:endParaRPr sz="3100"/>
          </a:p>
          <a:p>
            <a:pPr indent="0" lvl="0" marL="457200" rtl="0" algn="l">
              <a:spcBef>
                <a:spcPts val="0"/>
              </a:spcBef>
              <a:spcAft>
                <a:spcPts val="0"/>
              </a:spcAft>
              <a:buNone/>
            </a:pPr>
            <a:r>
              <a:rPr lang="en-US" sz="3100"/>
              <a:t>},</a:t>
            </a:r>
            <a:endParaRPr sz="3100"/>
          </a:p>
          <a:p>
            <a:pPr indent="0" lvl="0" marL="457200" rtl="0" algn="l">
              <a:spcBef>
                <a:spcPts val="0"/>
              </a:spcBef>
              <a:spcAft>
                <a:spcPts val="0"/>
              </a:spcAft>
              <a:buNone/>
            </a:pPr>
            <a:r>
              <a:rPr lang="en-US" sz="3100"/>
              <a:t>…</a:t>
            </a:r>
            <a:endParaRPr sz="3100"/>
          </a:p>
          <a:p>
            <a:pPr indent="0" lvl="0" marL="0" rtl="0" algn="l">
              <a:spcBef>
                <a:spcPts val="0"/>
              </a:spcBef>
              <a:spcAft>
                <a:spcPts val="0"/>
              </a:spcAft>
              <a:buNone/>
            </a:pPr>
            <a:r>
              <a:rPr lang="en-US" sz="3100"/>
              <a:t>}</a:t>
            </a:r>
            <a:endParaRPr sz="3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p:nvPr/>
        </p:nvSpPr>
        <p:spPr>
          <a:xfrm>
            <a:off x="0" y="0"/>
            <a:ext cx="14630040" cy="8229240"/>
          </a:xfrm>
          <a:prstGeom prst="rect">
            <a:avLst/>
          </a:prstGeom>
          <a:solidFill>
            <a:srgbClr val="EDF1F8"/>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 name="Google Shape;155;p22"/>
          <p:cNvSpPr/>
          <p:nvPr/>
        </p:nvSpPr>
        <p:spPr>
          <a:xfrm>
            <a:off x="1803750" y="150"/>
            <a:ext cx="14630100" cy="8229300"/>
          </a:xfrm>
          <a:prstGeom prst="rect">
            <a:avLst/>
          </a:prstGeom>
          <a:solidFill>
            <a:srgbClr val="FBFCFE"/>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 name="Google Shape;156;p22"/>
          <p:cNvSpPr/>
          <p:nvPr/>
        </p:nvSpPr>
        <p:spPr>
          <a:xfrm>
            <a:off x="1976410" y="248920"/>
            <a:ext cx="5641500" cy="694200"/>
          </a:xfrm>
          <a:prstGeom prst="rect">
            <a:avLst/>
          </a:prstGeom>
          <a:noFill/>
          <a:ln>
            <a:noFill/>
          </a:ln>
        </p:spPr>
        <p:txBody>
          <a:bodyPr anchorCtr="0" anchor="t" bIns="45000" lIns="90000" spcFirstLastPara="1" rIns="90000" wrap="square" tIns="45000">
            <a:noAutofit/>
          </a:bodyPr>
          <a:lstStyle/>
          <a:p>
            <a:pPr indent="0" lvl="0" marL="0" marR="0" rtl="0" algn="l">
              <a:lnSpc>
                <a:spcPct val="125125"/>
              </a:lnSpc>
              <a:spcBef>
                <a:spcPts val="0"/>
              </a:spcBef>
              <a:spcAft>
                <a:spcPts val="0"/>
              </a:spcAft>
              <a:buNone/>
            </a:pPr>
            <a:r>
              <a:rPr b="0" lang="en-US" sz="4370" strike="noStrike">
                <a:solidFill>
                  <a:srgbClr val="476FD6"/>
                </a:solidFill>
                <a:latin typeface="Roboto Slab"/>
                <a:ea typeface="Roboto Slab"/>
                <a:cs typeface="Roboto Slab"/>
                <a:sym typeface="Roboto Slab"/>
              </a:rPr>
              <a:t>Quality Over Quantity</a:t>
            </a:r>
            <a:endParaRPr b="0" sz="4370" strike="noStrike">
              <a:solidFill>
                <a:srgbClr val="000000"/>
              </a:solidFill>
              <a:latin typeface="Arial"/>
              <a:ea typeface="Arial"/>
              <a:cs typeface="Arial"/>
              <a:sym typeface="Arial"/>
            </a:endParaRPr>
          </a:p>
        </p:txBody>
      </p:sp>
      <p:sp>
        <p:nvSpPr>
          <p:cNvPr id="157" name="Google Shape;157;p22"/>
          <p:cNvSpPr/>
          <p:nvPr/>
        </p:nvSpPr>
        <p:spPr>
          <a:xfrm>
            <a:off x="2037960" y="2594880"/>
            <a:ext cx="499680" cy="499680"/>
          </a:xfrm>
          <a:prstGeom prst="roundRect">
            <a:avLst>
              <a:gd fmla="val 26667" name="adj"/>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 name="Google Shape;158;p22"/>
          <p:cNvSpPr/>
          <p:nvPr/>
        </p:nvSpPr>
        <p:spPr>
          <a:xfrm>
            <a:off x="2219040" y="2636280"/>
            <a:ext cx="137160" cy="416160"/>
          </a:xfrm>
          <a:prstGeom prst="rect">
            <a:avLst/>
          </a:prstGeom>
          <a:noFill/>
          <a:ln>
            <a:noFill/>
          </a:ln>
        </p:spPr>
        <p:txBody>
          <a:bodyPr anchorCtr="0" anchor="t" bIns="45000" lIns="90000" spcFirstLastPara="1" rIns="90000" wrap="square" tIns="45000">
            <a:noAutofit/>
          </a:bodyPr>
          <a:lstStyle/>
          <a:p>
            <a:pPr indent="0" lvl="0" marL="0" marR="0" rtl="0" algn="ctr">
              <a:lnSpc>
                <a:spcPct val="125190"/>
              </a:lnSpc>
              <a:spcBef>
                <a:spcPts val="0"/>
              </a:spcBef>
              <a:spcAft>
                <a:spcPts val="0"/>
              </a:spcAft>
              <a:buNone/>
            </a:pPr>
            <a:r>
              <a:rPr b="0" lang="en-US" sz="2620" strike="noStrike">
                <a:solidFill>
                  <a:srgbClr val="476FD6"/>
                </a:solidFill>
                <a:latin typeface="Roboto Slab"/>
                <a:ea typeface="Roboto Slab"/>
                <a:cs typeface="Roboto Slab"/>
                <a:sym typeface="Roboto Slab"/>
              </a:rPr>
              <a:t>1</a:t>
            </a:r>
            <a:endParaRPr b="0" sz="2620" strike="noStrike">
              <a:solidFill>
                <a:srgbClr val="000000"/>
              </a:solidFill>
              <a:latin typeface="Arial"/>
              <a:ea typeface="Arial"/>
              <a:cs typeface="Arial"/>
              <a:sym typeface="Arial"/>
            </a:endParaRPr>
          </a:p>
        </p:txBody>
      </p:sp>
      <p:sp>
        <p:nvSpPr>
          <p:cNvPr id="159" name="Google Shape;159;p22"/>
          <p:cNvSpPr/>
          <p:nvPr/>
        </p:nvSpPr>
        <p:spPr>
          <a:xfrm>
            <a:off x="2760126" y="2671200"/>
            <a:ext cx="5166000" cy="34680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Prioritize Genuine Connections</a:t>
            </a:r>
            <a:endParaRPr b="0" sz="2190" strike="noStrike">
              <a:solidFill>
                <a:srgbClr val="000000"/>
              </a:solidFill>
              <a:latin typeface="Arial"/>
              <a:ea typeface="Arial"/>
              <a:cs typeface="Arial"/>
              <a:sym typeface="Arial"/>
            </a:endParaRPr>
          </a:p>
        </p:txBody>
      </p:sp>
      <p:sp>
        <p:nvSpPr>
          <p:cNvPr id="160" name="Google Shape;160;p22"/>
          <p:cNvSpPr/>
          <p:nvPr/>
        </p:nvSpPr>
        <p:spPr>
          <a:xfrm>
            <a:off x="2760120" y="3151440"/>
            <a:ext cx="4443480" cy="142128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650" strike="noStrike">
                <a:solidFill>
                  <a:srgbClr val="15213F"/>
                </a:solidFill>
                <a:latin typeface="Roboto"/>
                <a:ea typeface="Roboto"/>
                <a:cs typeface="Roboto"/>
                <a:sym typeface="Roboto"/>
              </a:rPr>
              <a:t>Synergy Link focuses on creating a space for users to build meaningful connections based on shared ground, rather than accumulating a large network of superficial interactions.</a:t>
            </a:r>
            <a:endParaRPr b="0" sz="1650" strike="noStrike">
              <a:solidFill>
                <a:srgbClr val="000000"/>
              </a:solidFill>
              <a:latin typeface="Arial"/>
              <a:ea typeface="Arial"/>
              <a:cs typeface="Arial"/>
              <a:sym typeface="Arial"/>
            </a:endParaRPr>
          </a:p>
        </p:txBody>
      </p:sp>
      <p:sp>
        <p:nvSpPr>
          <p:cNvPr id="161" name="Google Shape;161;p22"/>
          <p:cNvSpPr/>
          <p:nvPr/>
        </p:nvSpPr>
        <p:spPr>
          <a:xfrm>
            <a:off x="7426440" y="2594880"/>
            <a:ext cx="499680" cy="499680"/>
          </a:xfrm>
          <a:prstGeom prst="roundRect">
            <a:avLst>
              <a:gd fmla="val 26667" name="adj"/>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2" name="Google Shape;162;p22"/>
          <p:cNvSpPr/>
          <p:nvPr/>
        </p:nvSpPr>
        <p:spPr>
          <a:xfrm>
            <a:off x="7584120" y="2636280"/>
            <a:ext cx="183600" cy="416160"/>
          </a:xfrm>
          <a:prstGeom prst="rect">
            <a:avLst/>
          </a:prstGeom>
          <a:noFill/>
          <a:ln>
            <a:noFill/>
          </a:ln>
        </p:spPr>
        <p:txBody>
          <a:bodyPr anchorCtr="0" anchor="t" bIns="45000" lIns="90000" spcFirstLastPara="1" rIns="90000" wrap="square" tIns="45000">
            <a:noAutofit/>
          </a:bodyPr>
          <a:lstStyle/>
          <a:p>
            <a:pPr indent="0" lvl="0" marL="0" marR="0" rtl="0" algn="ctr">
              <a:lnSpc>
                <a:spcPct val="125190"/>
              </a:lnSpc>
              <a:spcBef>
                <a:spcPts val="0"/>
              </a:spcBef>
              <a:spcAft>
                <a:spcPts val="0"/>
              </a:spcAft>
              <a:buNone/>
            </a:pPr>
            <a:r>
              <a:rPr b="0" lang="en-US" sz="2620" strike="noStrike">
                <a:solidFill>
                  <a:srgbClr val="476FD6"/>
                </a:solidFill>
                <a:latin typeface="Roboto Slab"/>
                <a:ea typeface="Roboto Slab"/>
                <a:cs typeface="Roboto Slab"/>
                <a:sym typeface="Roboto Slab"/>
              </a:rPr>
              <a:t>2</a:t>
            </a:r>
            <a:endParaRPr b="0" sz="2620" strike="noStrike">
              <a:solidFill>
                <a:srgbClr val="000000"/>
              </a:solidFill>
              <a:latin typeface="Arial"/>
              <a:ea typeface="Arial"/>
              <a:cs typeface="Arial"/>
              <a:sym typeface="Arial"/>
            </a:endParaRPr>
          </a:p>
        </p:txBody>
      </p:sp>
      <p:sp>
        <p:nvSpPr>
          <p:cNvPr id="163" name="Google Shape;163;p22"/>
          <p:cNvSpPr/>
          <p:nvPr/>
        </p:nvSpPr>
        <p:spPr>
          <a:xfrm>
            <a:off x="8148256" y="2671200"/>
            <a:ext cx="4782300" cy="34680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Reduce Awkwardness</a:t>
            </a:r>
            <a:endParaRPr b="0" sz="2190" strike="noStrike">
              <a:solidFill>
                <a:srgbClr val="000000"/>
              </a:solidFill>
              <a:latin typeface="Arial"/>
              <a:ea typeface="Arial"/>
              <a:cs typeface="Arial"/>
              <a:sym typeface="Arial"/>
            </a:endParaRPr>
          </a:p>
        </p:txBody>
      </p:sp>
      <p:sp>
        <p:nvSpPr>
          <p:cNvPr id="164" name="Google Shape;164;p22"/>
          <p:cNvSpPr/>
          <p:nvPr/>
        </p:nvSpPr>
        <p:spPr>
          <a:xfrm>
            <a:off x="8148240" y="3151440"/>
            <a:ext cx="4443480" cy="142128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Our platform's icebreakers and personality matching features help users connect more easily and engage in conversations that go beyond small talk.</a:t>
            </a:r>
            <a:endParaRPr b="0" sz="1750" strike="noStrike">
              <a:solidFill>
                <a:srgbClr val="000000"/>
              </a:solidFill>
              <a:latin typeface="Arial"/>
              <a:ea typeface="Arial"/>
              <a:cs typeface="Arial"/>
              <a:sym typeface="Arial"/>
            </a:endParaRPr>
          </a:p>
        </p:txBody>
      </p:sp>
      <p:sp>
        <p:nvSpPr>
          <p:cNvPr id="165" name="Google Shape;165;p22"/>
          <p:cNvSpPr/>
          <p:nvPr/>
        </p:nvSpPr>
        <p:spPr>
          <a:xfrm>
            <a:off x="2037960" y="4968720"/>
            <a:ext cx="499680" cy="499680"/>
          </a:xfrm>
          <a:prstGeom prst="roundRect">
            <a:avLst>
              <a:gd fmla="val 26667" name="adj"/>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6" name="Google Shape;166;p22"/>
          <p:cNvSpPr/>
          <p:nvPr/>
        </p:nvSpPr>
        <p:spPr>
          <a:xfrm>
            <a:off x="2197800" y="5010480"/>
            <a:ext cx="179640" cy="416160"/>
          </a:xfrm>
          <a:prstGeom prst="rect">
            <a:avLst/>
          </a:prstGeom>
          <a:noFill/>
          <a:ln>
            <a:noFill/>
          </a:ln>
        </p:spPr>
        <p:txBody>
          <a:bodyPr anchorCtr="0" anchor="t" bIns="45000" lIns="90000" spcFirstLastPara="1" rIns="90000" wrap="square" tIns="45000">
            <a:noAutofit/>
          </a:bodyPr>
          <a:lstStyle/>
          <a:p>
            <a:pPr indent="0" lvl="0" marL="0" marR="0" rtl="0" algn="ctr">
              <a:lnSpc>
                <a:spcPct val="125190"/>
              </a:lnSpc>
              <a:spcBef>
                <a:spcPts val="0"/>
              </a:spcBef>
              <a:spcAft>
                <a:spcPts val="0"/>
              </a:spcAft>
              <a:buNone/>
            </a:pPr>
            <a:r>
              <a:rPr b="0" lang="en-US" sz="2620" strike="noStrike">
                <a:solidFill>
                  <a:srgbClr val="476FD6"/>
                </a:solidFill>
                <a:latin typeface="Roboto Slab"/>
                <a:ea typeface="Roboto Slab"/>
                <a:cs typeface="Roboto Slab"/>
                <a:sym typeface="Roboto Slab"/>
              </a:rPr>
              <a:t>3</a:t>
            </a:r>
            <a:endParaRPr b="0" sz="2620" strike="noStrike">
              <a:solidFill>
                <a:srgbClr val="000000"/>
              </a:solidFill>
              <a:latin typeface="Arial"/>
              <a:ea typeface="Arial"/>
              <a:cs typeface="Arial"/>
              <a:sym typeface="Arial"/>
            </a:endParaRPr>
          </a:p>
        </p:txBody>
      </p:sp>
      <p:sp>
        <p:nvSpPr>
          <p:cNvPr id="167" name="Google Shape;167;p22"/>
          <p:cNvSpPr/>
          <p:nvPr/>
        </p:nvSpPr>
        <p:spPr>
          <a:xfrm>
            <a:off x="2760126" y="5045050"/>
            <a:ext cx="4498200" cy="34680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Discover New Perspectives</a:t>
            </a:r>
            <a:endParaRPr b="0" sz="2190" strike="noStrike">
              <a:solidFill>
                <a:srgbClr val="000000"/>
              </a:solidFill>
              <a:latin typeface="Arial"/>
              <a:ea typeface="Arial"/>
              <a:cs typeface="Arial"/>
              <a:sym typeface="Arial"/>
            </a:endParaRPr>
          </a:p>
        </p:txBody>
      </p:sp>
      <p:sp>
        <p:nvSpPr>
          <p:cNvPr id="168" name="Google Shape;168;p22"/>
          <p:cNvSpPr/>
          <p:nvPr/>
        </p:nvSpPr>
        <p:spPr>
          <a:xfrm>
            <a:off x="2760120" y="5525640"/>
            <a:ext cx="4443480" cy="142128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By connecting with individuals from diverse backgrounds and viewpoints, Synergy Link users can foster personal growth and gain new insights.</a:t>
            </a:r>
            <a:endParaRPr b="0" sz="1750" strike="noStrike">
              <a:solidFill>
                <a:srgbClr val="000000"/>
              </a:solidFill>
              <a:latin typeface="Arial"/>
              <a:ea typeface="Arial"/>
              <a:cs typeface="Arial"/>
              <a:sym typeface="Arial"/>
            </a:endParaRPr>
          </a:p>
        </p:txBody>
      </p:sp>
      <p:sp>
        <p:nvSpPr>
          <p:cNvPr id="169" name="Google Shape;169;p22"/>
          <p:cNvSpPr/>
          <p:nvPr/>
        </p:nvSpPr>
        <p:spPr>
          <a:xfrm>
            <a:off x="7426440" y="4968720"/>
            <a:ext cx="499680" cy="499680"/>
          </a:xfrm>
          <a:prstGeom prst="roundRect">
            <a:avLst>
              <a:gd fmla="val 26667" name="adj"/>
            </a:avLst>
          </a:prstGeom>
          <a:solidFill>
            <a:srgbClr val="DEE7F7"/>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 name="Google Shape;170;p22"/>
          <p:cNvSpPr/>
          <p:nvPr/>
        </p:nvSpPr>
        <p:spPr>
          <a:xfrm>
            <a:off x="7579800" y="5010480"/>
            <a:ext cx="192960" cy="416160"/>
          </a:xfrm>
          <a:prstGeom prst="rect">
            <a:avLst/>
          </a:prstGeom>
          <a:noFill/>
          <a:ln>
            <a:noFill/>
          </a:ln>
        </p:spPr>
        <p:txBody>
          <a:bodyPr anchorCtr="0" anchor="t" bIns="45000" lIns="90000" spcFirstLastPara="1" rIns="90000" wrap="square" tIns="45000">
            <a:noAutofit/>
          </a:bodyPr>
          <a:lstStyle/>
          <a:p>
            <a:pPr indent="0" lvl="0" marL="0" marR="0" rtl="0" algn="ctr">
              <a:lnSpc>
                <a:spcPct val="125190"/>
              </a:lnSpc>
              <a:spcBef>
                <a:spcPts val="0"/>
              </a:spcBef>
              <a:spcAft>
                <a:spcPts val="0"/>
              </a:spcAft>
              <a:buNone/>
            </a:pPr>
            <a:r>
              <a:rPr b="0" lang="en-US" sz="2620" strike="noStrike">
                <a:solidFill>
                  <a:srgbClr val="476FD6"/>
                </a:solidFill>
                <a:latin typeface="Roboto Slab"/>
                <a:ea typeface="Roboto Slab"/>
                <a:cs typeface="Roboto Slab"/>
                <a:sym typeface="Roboto Slab"/>
              </a:rPr>
              <a:t>4</a:t>
            </a:r>
            <a:endParaRPr b="0" sz="2620" strike="noStrike">
              <a:solidFill>
                <a:srgbClr val="000000"/>
              </a:solidFill>
              <a:latin typeface="Arial"/>
              <a:ea typeface="Arial"/>
              <a:cs typeface="Arial"/>
              <a:sym typeface="Arial"/>
            </a:endParaRPr>
          </a:p>
        </p:txBody>
      </p:sp>
      <p:sp>
        <p:nvSpPr>
          <p:cNvPr id="171" name="Google Shape;171;p22"/>
          <p:cNvSpPr/>
          <p:nvPr/>
        </p:nvSpPr>
        <p:spPr>
          <a:xfrm>
            <a:off x="8148240" y="5045040"/>
            <a:ext cx="2777040" cy="346680"/>
          </a:xfrm>
          <a:prstGeom prst="rect">
            <a:avLst/>
          </a:prstGeom>
          <a:noFill/>
          <a:ln>
            <a:noFill/>
          </a:ln>
        </p:spPr>
        <p:txBody>
          <a:bodyPr anchorCtr="0" anchor="t" bIns="45000" lIns="90000" spcFirstLastPara="1" rIns="90000" wrap="square" tIns="45000">
            <a:noAutofit/>
          </a:bodyPr>
          <a:lstStyle/>
          <a:p>
            <a:pPr indent="0" lvl="0" marL="0" marR="0" rtl="0" algn="l">
              <a:lnSpc>
                <a:spcPct val="124794"/>
              </a:lnSpc>
              <a:spcBef>
                <a:spcPts val="0"/>
              </a:spcBef>
              <a:spcAft>
                <a:spcPts val="0"/>
              </a:spcAft>
              <a:buNone/>
            </a:pPr>
            <a:r>
              <a:rPr b="0" lang="en-US" sz="2190" strike="noStrike">
                <a:solidFill>
                  <a:srgbClr val="476FD6"/>
                </a:solidFill>
                <a:latin typeface="Roboto Slab"/>
                <a:ea typeface="Roboto Slab"/>
                <a:cs typeface="Roboto Slab"/>
                <a:sym typeface="Roboto Slab"/>
              </a:rPr>
              <a:t>Build Your Tribe</a:t>
            </a:r>
            <a:endParaRPr b="0" sz="2190" strike="noStrike">
              <a:solidFill>
                <a:srgbClr val="000000"/>
              </a:solidFill>
              <a:latin typeface="Arial"/>
              <a:ea typeface="Arial"/>
              <a:cs typeface="Arial"/>
              <a:sym typeface="Arial"/>
            </a:endParaRPr>
          </a:p>
        </p:txBody>
      </p:sp>
      <p:sp>
        <p:nvSpPr>
          <p:cNvPr id="172" name="Google Shape;172;p22"/>
          <p:cNvSpPr/>
          <p:nvPr/>
        </p:nvSpPr>
        <p:spPr>
          <a:xfrm>
            <a:off x="8148240" y="5525640"/>
            <a:ext cx="4443480" cy="1421280"/>
          </a:xfrm>
          <a:prstGeom prst="rect">
            <a:avLst/>
          </a:prstGeom>
          <a:noFill/>
          <a:ln>
            <a:noFill/>
          </a:ln>
        </p:spPr>
        <p:txBody>
          <a:bodyPr anchorCtr="0" anchor="t" bIns="45000" lIns="90000" spcFirstLastPara="1" rIns="90000" wrap="square" tIns="45000">
            <a:noAutofit/>
          </a:bodyPr>
          <a:lstStyle/>
          <a:p>
            <a:pPr indent="0" lvl="0" marL="0" marR="0" rtl="0" algn="l">
              <a:lnSpc>
                <a:spcPct val="159885"/>
              </a:lnSpc>
              <a:spcBef>
                <a:spcPts val="0"/>
              </a:spcBef>
              <a:spcAft>
                <a:spcPts val="0"/>
              </a:spcAft>
              <a:buNone/>
            </a:pPr>
            <a:r>
              <a:rPr b="0" lang="en-US" sz="1750" strike="noStrike">
                <a:solidFill>
                  <a:srgbClr val="15213F"/>
                </a:solidFill>
                <a:latin typeface="Roboto"/>
                <a:ea typeface="Roboto"/>
                <a:cs typeface="Roboto"/>
                <a:sym typeface="Roboto"/>
              </a:rPr>
              <a:t>Synergy Link allows users to connect with like-minded individuals for conversation, collaboration, or to simply build a supportive network.</a:t>
            </a:r>
            <a:endParaRPr b="0" sz="1750"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